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74" r:id="rId3"/>
    <p:sldId id="275" r:id="rId4"/>
    <p:sldId id="279" r:id="rId5"/>
    <p:sldId id="278" r:id="rId6"/>
    <p:sldId id="277" r:id="rId7"/>
    <p:sldId id="280" r:id="rId8"/>
    <p:sldId id="276" r:id="rId9"/>
    <p:sldId id="281" r:id="rId10"/>
    <p:sldId id="282" r:id="rId11"/>
    <p:sldId id="292" r:id="rId12"/>
    <p:sldId id="286" r:id="rId13"/>
    <p:sldId id="284" r:id="rId14"/>
    <p:sldId id="294" r:id="rId15"/>
    <p:sldId id="287" r:id="rId16"/>
    <p:sldId id="295" r:id="rId17"/>
    <p:sldId id="296" r:id="rId18"/>
    <p:sldId id="285" r:id="rId19"/>
    <p:sldId id="293" r:id="rId20"/>
    <p:sldId id="289" r:id="rId21"/>
    <p:sldId id="290" r:id="rId22"/>
    <p:sldId id="270" r:id="rId2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E1C"/>
    <a:srgbClr val="00E22B"/>
    <a:srgbClr val="00B415"/>
    <a:srgbClr val="00DA05"/>
    <a:srgbClr val="11FF17"/>
    <a:srgbClr val="47FF59"/>
    <a:srgbClr val="ADFF9F"/>
    <a:srgbClr val="3AFF19"/>
    <a:srgbClr val="FFD9D9"/>
    <a:srgbClr val="FFBDBD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047" autoAdjust="0"/>
    <p:restoredTop sz="35315" autoAdjust="0"/>
  </p:normalViewPr>
  <p:slideViewPr>
    <p:cSldViewPr>
      <p:cViewPr>
        <p:scale>
          <a:sx n="70" d="100"/>
          <a:sy n="70" d="100"/>
        </p:scale>
        <p:origin x="-137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7.1513643532387094E-2"/>
          <c:y val="0.14841979525369342"/>
          <c:w val="0.80759046848069571"/>
          <c:h val="0.8191274751732778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explosion val="9"/>
          <c:dPt>
            <c:idx val="4"/>
            <c:spPr>
              <a:solidFill>
                <a:srgbClr val="00B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22047148931270677"/>
                  <c:y val="1.672199269696402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Others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1,5%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-7.6620519424769176E-2"/>
                  <c:y val="-2.754973598386982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CCX
</a:t>
                    </a:r>
                    <a:r>
                      <a:rPr lang="en-US" dirty="0" smtClean="0"/>
                      <a:t>0,8%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NSW</a:t>
                    </a:r>
                    <a:r>
                      <a:rPr lang="en-US"/>
                      <a:t>
</a:t>
                    </a:r>
                    <a:r>
                      <a:rPr lang="en-US" smtClean="0"/>
                      <a:t>0,9%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JI</a:t>
                    </a:r>
                    <a:r>
                      <a:rPr lang="en-US"/>
                      <a:t>
</a:t>
                    </a:r>
                    <a:r>
                      <a:rPr lang="en-US" smtClean="0"/>
                      <a:t>1,4%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-0.10902110921358404"/>
                  <c:y val="0.1416340509719384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0.17961592958618372"/>
                  <c:y val="3.686646695969465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Primary </a:t>
                    </a:r>
                    <a:r>
                      <a:rPr lang="en-US" dirty="0"/>
                      <a:t>CDM
</a:t>
                    </a:r>
                    <a:r>
                      <a:rPr lang="en-US" dirty="0" smtClean="0"/>
                      <a:t>18,5%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6"/>
              <c:layout>
                <c:manualLayout>
                  <c:x val="0.22379487574306875"/>
                  <c:y val="-0.10046679171682694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Sheet1!$A$2:$A$8</c:f>
              <c:strCache>
                <c:ptCount val="7"/>
                <c:pt idx="0">
                  <c:v>Others</c:v>
                </c:pt>
                <c:pt idx="1">
                  <c:v>CCX</c:v>
                </c:pt>
                <c:pt idx="2">
                  <c:v>NSW</c:v>
                </c:pt>
                <c:pt idx="3">
                  <c:v>JI</c:v>
                </c:pt>
                <c:pt idx="4">
                  <c:v>Secondary CDM</c:v>
                </c:pt>
                <c:pt idx="5">
                  <c:v>Primary CDM</c:v>
                </c:pt>
                <c:pt idx="6">
                  <c:v>EU-ETS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1.5</c:v>
                </c:pt>
                <c:pt idx="1">
                  <c:v>0.8</c:v>
                </c:pt>
                <c:pt idx="2">
                  <c:v>0.9</c:v>
                </c:pt>
                <c:pt idx="3">
                  <c:v>1.4</c:v>
                </c:pt>
                <c:pt idx="4">
                  <c:v>8</c:v>
                </c:pt>
                <c:pt idx="5">
                  <c:v>18.5</c:v>
                </c:pt>
                <c:pt idx="6">
                  <c:v>69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18575781611010392"/>
          <c:y val="0.12097938136734535"/>
          <c:w val="0.65563578134835365"/>
          <c:h val="0.7907896908310223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explosion val="5"/>
          <c:dLbls>
            <c:dLbl>
              <c:idx val="0"/>
              <c:layout>
                <c:manualLayout>
                  <c:x val="-0.25669126582699875"/>
                  <c:y val="-7.18078914563742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Hydro</a:t>
                    </a:r>
                  </a:p>
                  <a:p>
                    <a:r>
                      <a:rPr lang="en-US" dirty="0" smtClean="0"/>
                      <a:t>49%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0.13187814176825033"/>
                  <c:y val="-5.838028874631995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HFC</a:t>
                    </a:r>
                  </a:p>
                  <a:p>
                    <a:r>
                      <a:rPr lang="en-US" dirty="0" smtClean="0"/>
                      <a:t>0,6%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>
                <c:manualLayout>
                  <c:x val="-0.24014860283223774"/>
                  <c:y val="-3.274845356571354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Fuel switch</a:t>
                    </a:r>
                  </a:p>
                  <a:p>
                    <a:r>
                      <a:rPr lang="en-US" dirty="0" smtClean="0"/>
                      <a:t>2%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>
                <c:manualLayout>
                  <c:x val="0.17419968230708224"/>
                  <c:y val="-0.1710207866112239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Energy efficiency</a:t>
                    </a:r>
                  </a:p>
                  <a:p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showPercent val="1"/>
            </c:dLbl>
            <c:dLbl>
              <c:idx val="4"/>
              <c:layout>
                <c:manualLayout>
                  <c:x val="0.12918499030764782"/>
                  <c:y val="-3.159267996546125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Methane</a:t>
                    </a:r>
                    <a:r>
                      <a:rPr lang="en-US" baseline="0" dirty="0" smtClean="0"/>
                      <a:t> recovery</a:t>
                    </a:r>
                  </a:p>
                  <a:p>
                    <a:r>
                      <a:rPr lang="en-US" baseline="0" dirty="0" smtClean="0"/>
                      <a:t>7%</a:t>
                    </a:r>
                    <a:endParaRPr lang="en-US" dirty="0"/>
                  </a:p>
                </c:rich>
              </c:tx>
              <c:showPercent val="1"/>
            </c:dLbl>
            <c:dLbl>
              <c:idx val="5"/>
              <c:layout>
                <c:manualLayout>
                  <c:x val="0.13523541863723129"/>
                  <c:y val="9.033894833627553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Wind </a:t>
                    </a:r>
                  </a:p>
                  <a:p>
                    <a:r>
                      <a:rPr lang="en-US" dirty="0" smtClean="0"/>
                      <a:t>18%</a:t>
                    </a:r>
                    <a:endParaRPr lang="en-US" dirty="0"/>
                  </a:p>
                </c:rich>
              </c:tx>
              <c:showPercent val="1"/>
            </c:dLbl>
            <c:dLbl>
              <c:idx val="6"/>
              <c:layout>
                <c:manualLayout>
                  <c:x val="-4.8672650158159254E-2"/>
                  <c:y val="6.081855662203940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Biomass</a:t>
                    </a:r>
                  </a:p>
                  <a:p>
                    <a:r>
                      <a:rPr lang="en-US" dirty="0" smtClean="0"/>
                      <a:t>3,9%</a:t>
                    </a:r>
                    <a:endParaRPr lang="en-US" dirty="0"/>
                  </a:p>
                </c:rich>
              </c:tx>
              <c:showPercent val="1"/>
            </c:dLbl>
            <c:dLbl>
              <c:idx val="7"/>
              <c:layout>
                <c:manualLayout>
                  <c:x val="-1.9464265044219563E-2"/>
                  <c:y val="-1.00090914716985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Biogas</a:t>
                    </a:r>
                  </a:p>
                  <a:p>
                    <a:r>
                      <a:rPr lang="en-US" dirty="0" smtClean="0"/>
                      <a:t>1,6%</a:t>
                    </a:r>
                    <a:endParaRPr lang="en-US" dirty="0"/>
                  </a:p>
                </c:rich>
              </c:tx>
              <c:showPercent val="1"/>
            </c:dLbl>
            <c:dLbl>
              <c:idx val="8"/>
              <c:layout>
                <c:manualLayout>
                  <c:x val="0.18314117116354961"/>
                  <c:y val="1.228067008714257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N2O</a:t>
                    </a:r>
                  </a:p>
                  <a:p>
                    <a:r>
                      <a:rPr lang="en-US" dirty="0" smtClean="0"/>
                      <a:t>1,9%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Percent val="1"/>
            <c:showLeaderLines val="1"/>
          </c:dLbls>
          <c:cat>
            <c:strRef>
              <c:f>Sheet1!$A$2:$A$10</c:f>
              <c:strCache>
                <c:ptCount val="9"/>
                <c:pt idx="0">
                  <c:v>Hydro</c:v>
                </c:pt>
                <c:pt idx="1">
                  <c:v>HFC</c:v>
                </c:pt>
                <c:pt idx="2">
                  <c:v>Fuel switch</c:v>
                </c:pt>
                <c:pt idx="3">
                  <c:v>Energy efficiency</c:v>
                </c:pt>
                <c:pt idx="4">
                  <c:v>Methane recovery</c:v>
                </c:pt>
                <c:pt idx="5">
                  <c:v>Wind</c:v>
                </c:pt>
                <c:pt idx="6">
                  <c:v>Biomass</c:v>
                </c:pt>
                <c:pt idx="7">
                  <c:v>Biogas</c:v>
                </c:pt>
                <c:pt idx="8">
                  <c:v>N2O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49</c:v>
                </c:pt>
                <c:pt idx="1">
                  <c:v>0.60000000000000042</c:v>
                </c:pt>
                <c:pt idx="2">
                  <c:v>2</c:v>
                </c:pt>
                <c:pt idx="3">
                  <c:v>16</c:v>
                </c:pt>
                <c:pt idx="4">
                  <c:v>7</c:v>
                </c:pt>
                <c:pt idx="5">
                  <c:v>18</c:v>
                </c:pt>
                <c:pt idx="6">
                  <c:v>3.9</c:v>
                </c:pt>
                <c:pt idx="7">
                  <c:v>1.6</c:v>
                </c:pt>
                <c:pt idx="8">
                  <c:v>1.9000000000000001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18575781611010392"/>
          <c:y val="0.12097938136734535"/>
          <c:w val="0.65563578134835365"/>
          <c:h val="0.7907896908310223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explosion val="5"/>
          <c:dLbls>
            <c:dLbl>
              <c:idx val="0"/>
              <c:layout>
                <c:manualLayout>
                  <c:x val="-0.11899481130072986"/>
                  <c:y val="-1.97562689896825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Thailand </a:t>
                    </a:r>
                  </a:p>
                  <a:p>
                    <a:r>
                      <a:rPr lang="en-US" dirty="0" smtClean="0"/>
                      <a:t>2%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-5.6242213820588714E-2"/>
                  <c:y val="-2.62166289942798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South Korea</a:t>
                    </a:r>
                  </a:p>
                  <a:p>
                    <a:r>
                      <a:rPr lang="en-US" dirty="0" smtClean="0"/>
                      <a:t>2%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>
                <c:manualLayout>
                  <c:x val="-4.0391774434974194E-2"/>
                  <c:y val="-2.74107134963413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Indonesia</a:t>
                    </a:r>
                  </a:p>
                  <a:p>
                    <a:r>
                      <a:rPr lang="en-US" dirty="0" smtClean="0"/>
                      <a:t>3%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>
                <c:manualLayout>
                  <c:x val="-2.2846585961711326E-3"/>
                  <c:y val="-5.640138331825451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Philippines</a:t>
                    </a:r>
                  </a:p>
                  <a:p>
                    <a:r>
                      <a:rPr lang="en-US" dirty="0" smtClean="0"/>
                      <a:t>2%</a:t>
                    </a:r>
                    <a:endParaRPr lang="en-US" dirty="0"/>
                  </a:p>
                </c:rich>
              </c:tx>
              <c:showPercent val="1"/>
            </c:dLbl>
            <c:dLbl>
              <c:idx val="4"/>
              <c:layout>
                <c:manualLayout>
                  <c:x val="-1.0398624898487623E-2"/>
                  <c:y val="-1.183401654441560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Malaysia </a:t>
                    </a:r>
                  </a:p>
                  <a:p>
                    <a:r>
                      <a:rPr lang="en-US" dirty="0" smtClean="0"/>
                      <a:t>35%</a:t>
                    </a:r>
                    <a:endParaRPr lang="en-US" dirty="0"/>
                  </a:p>
                </c:rich>
              </c:tx>
              <c:showPercent val="1"/>
            </c:dLbl>
            <c:dLbl>
              <c:idx val="5"/>
              <c:layout>
                <c:manualLayout>
                  <c:x val="-0.17700568469359676"/>
                  <c:y val="-6.404680266054478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India</a:t>
                    </a:r>
                  </a:p>
                  <a:p>
                    <a:r>
                      <a:rPr lang="en-US" dirty="0" smtClean="0"/>
                      <a:t>35%</a:t>
                    </a:r>
                    <a:endParaRPr lang="en-US" dirty="0"/>
                  </a:p>
                </c:rich>
              </c:tx>
              <c:showPercent val="1"/>
            </c:dLbl>
            <c:dLbl>
              <c:idx val="6"/>
              <c:layout>
                <c:manualLayout>
                  <c:x val="0.19375068527541275"/>
                  <c:y val="2.339175254693819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China</a:t>
                    </a:r>
                  </a:p>
                  <a:p>
                    <a:r>
                      <a:rPr lang="en-US" dirty="0" smtClean="0"/>
                      <a:t>48%</a:t>
                    </a:r>
                    <a:endParaRPr lang="en-US" dirty="0"/>
                  </a:p>
                </c:rich>
              </c:tx>
              <c:showPercent val="1"/>
            </c:dLbl>
            <c:dLbl>
              <c:idx val="7"/>
              <c:layout>
                <c:manualLayout>
                  <c:x val="-0.13582746605233426"/>
                  <c:y val="8.35579187160544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Others</a:t>
                    </a:r>
                  </a:p>
                  <a:p>
                    <a:r>
                      <a:rPr lang="en-US" dirty="0" smtClean="0"/>
                      <a:t>1%</a:t>
                    </a:r>
                    <a:endParaRPr lang="en-US" dirty="0"/>
                  </a:p>
                </c:rich>
              </c:tx>
              <c:showPercent val="1"/>
            </c:dLbl>
            <c:dLbl>
              <c:idx val="8"/>
              <c:layout>
                <c:manualLayout>
                  <c:x val="-0.22800880573178861"/>
                  <c:y val="3.33332473793869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Vietnam</a:t>
                    </a:r>
                  </a:p>
                  <a:p>
                    <a:r>
                      <a:rPr lang="en-US" dirty="0" smtClean="0"/>
                      <a:t>1%</a:t>
                    </a:r>
                    <a:endParaRPr lang="en-US" dirty="0"/>
                  </a:p>
                </c:rich>
              </c:tx>
              <c:showPercent val="1"/>
            </c:dLbl>
            <c:dLbl>
              <c:idx val="9"/>
              <c:layout>
                <c:manualLayout>
                  <c:x val="-0.19347665146411477"/>
                  <c:y val="-1.818957413012150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Sri</a:t>
                    </a:r>
                    <a:r>
                      <a:rPr lang="en-US" baseline="0" dirty="0" smtClean="0"/>
                      <a:t> Lanka</a:t>
                    </a:r>
                  </a:p>
                  <a:p>
                    <a:r>
                      <a:rPr lang="en-US" baseline="0" dirty="0" smtClean="0"/>
                      <a:t>1%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Percent val="1"/>
            <c:showLeaderLines val="1"/>
          </c:dLbls>
          <c:cat>
            <c:strRef>
              <c:f>Sheet1!$A$2:$A$11</c:f>
              <c:strCache>
                <c:ptCount val="10"/>
                <c:pt idx="0">
                  <c:v>Thailand</c:v>
                </c:pt>
                <c:pt idx="1">
                  <c:v>South Korea</c:v>
                </c:pt>
                <c:pt idx="2">
                  <c:v>Indonesia</c:v>
                </c:pt>
                <c:pt idx="3">
                  <c:v>Philippines</c:v>
                </c:pt>
                <c:pt idx="4">
                  <c:v>Malaysia</c:v>
                </c:pt>
                <c:pt idx="5">
                  <c:v>India</c:v>
                </c:pt>
                <c:pt idx="6">
                  <c:v>China</c:v>
                </c:pt>
                <c:pt idx="7">
                  <c:v>Sri Lanka</c:v>
                </c:pt>
                <c:pt idx="8">
                  <c:v>Vietnam</c:v>
                </c:pt>
                <c:pt idx="9">
                  <c:v>Others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5</c:v>
                </c:pt>
                <c:pt idx="5">
                  <c:v>35</c:v>
                </c:pt>
                <c:pt idx="6">
                  <c:v>48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18575781611010397"/>
          <c:y val="0.12097938136734535"/>
          <c:w val="0.65563578134835365"/>
          <c:h val="0.7907896908310223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explosion val="5"/>
          <c:dLbls>
            <c:dLbl>
              <c:idx val="0"/>
              <c:layout>
                <c:manualLayout>
                  <c:x val="-7.438891758095259E-2"/>
                  <c:y val="-1.91488201715739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Thailand </a:t>
                    </a:r>
                  </a:p>
                  <a:p>
                    <a:r>
                      <a:rPr lang="en-US" dirty="0" smtClean="0"/>
                      <a:t>1%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-2.3272640201622945E-2"/>
                  <c:y val="-2.62166289942798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South Korea</a:t>
                    </a:r>
                  </a:p>
                  <a:p>
                    <a:r>
                      <a:rPr lang="en-US" dirty="0" smtClean="0"/>
                      <a:t>4%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>
                <c:manualLayout>
                  <c:x val="-7.4222008160084001E-3"/>
                  <c:y val="-7.41942185902177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Indonesia</a:t>
                    </a:r>
                  </a:p>
                  <a:p>
                    <a:r>
                      <a:rPr lang="en-US" dirty="0" smtClean="0"/>
                      <a:t>2%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>
                <c:manualLayout>
                  <c:x val="5.0078781857480464E-2"/>
                  <c:y val="1.377405850958803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Philippines</a:t>
                    </a:r>
                  </a:p>
                  <a:p>
                    <a:r>
                      <a:rPr lang="en-US" dirty="0" smtClean="0"/>
                      <a:t>1%</a:t>
                    </a:r>
                    <a:endParaRPr lang="en-US" dirty="0"/>
                  </a:p>
                </c:rich>
              </c:tx>
              <c:showPercent val="1"/>
            </c:dLbl>
            <c:dLbl>
              <c:idx val="4"/>
              <c:layout>
                <c:manualLayout>
                  <c:x val="2.4510335403946776E-2"/>
                  <c:y val="6.899185598637309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Malaysia </a:t>
                    </a:r>
                  </a:p>
                  <a:p>
                    <a:r>
                      <a:rPr lang="en-US" dirty="0" smtClean="0"/>
                      <a:t>3%</a:t>
                    </a:r>
                    <a:endParaRPr lang="en-US" dirty="0"/>
                  </a:p>
                </c:rich>
              </c:tx>
              <c:showPercent val="1"/>
            </c:dLbl>
            <c:dLbl>
              <c:idx val="5"/>
              <c:layout>
                <c:manualLayout>
                  <c:x val="-0.14791488444156831"/>
                  <c:y val="3.419855803659573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India</a:t>
                    </a:r>
                  </a:p>
                  <a:p>
                    <a:r>
                      <a:rPr lang="en-US" dirty="0" smtClean="0"/>
                      <a:t>19%</a:t>
                    </a:r>
                    <a:endParaRPr lang="en-US" dirty="0"/>
                  </a:p>
                </c:rich>
              </c:tx>
              <c:showPercent val="1"/>
            </c:dLbl>
            <c:dLbl>
              <c:idx val="6"/>
              <c:layout>
                <c:manualLayout>
                  <c:x val="0.21120516542663004"/>
                  <c:y val="-0.1099412369706097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China</a:t>
                    </a:r>
                  </a:p>
                  <a:p>
                    <a:r>
                      <a:rPr lang="en-US" dirty="0" smtClean="0"/>
                      <a:t>67%</a:t>
                    </a:r>
                    <a:endParaRPr lang="en-US" dirty="0"/>
                  </a:p>
                </c:rich>
              </c:tx>
              <c:showPercent val="1"/>
            </c:dLbl>
            <c:dLbl>
              <c:idx val="7"/>
              <c:layout>
                <c:manualLayout>
                  <c:x val="-0.13582746605233431"/>
                  <c:y val="8.35579187160545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Others</a:t>
                    </a:r>
                  </a:p>
                  <a:p>
                    <a:r>
                      <a:rPr lang="en-US" dirty="0" smtClean="0"/>
                      <a:t>2%</a:t>
                    </a:r>
                    <a:endParaRPr lang="en-US" dirty="0"/>
                  </a:p>
                </c:rich>
              </c:tx>
              <c:showPercent val="1"/>
            </c:dLbl>
            <c:dLbl>
              <c:idx val="8"/>
              <c:layout>
                <c:manualLayout>
                  <c:x val="-0.17952413864507424"/>
                  <c:y val="-6.432731950408012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Vietnam</a:t>
                    </a:r>
                  </a:p>
                  <a:p>
                    <a:r>
                      <a:rPr lang="en-US" dirty="0" smtClean="0"/>
                      <a:t>1%</a:t>
                    </a:r>
                    <a:endParaRPr lang="en-US" dirty="0"/>
                  </a:p>
                </c:rich>
              </c:tx>
              <c:showPercent val="1"/>
            </c:dLbl>
            <c:dLbl>
              <c:idx val="9"/>
              <c:layout>
                <c:manualLayout>
                  <c:x val="-0.19347665146411477"/>
                  <c:y val="-1.818957413012150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Sri</a:t>
                    </a:r>
                    <a:r>
                      <a:rPr lang="en-US" baseline="0" dirty="0" smtClean="0"/>
                      <a:t> Lanka</a:t>
                    </a:r>
                  </a:p>
                  <a:p>
                    <a:r>
                      <a:rPr lang="en-US" baseline="0" dirty="0" smtClean="0"/>
                      <a:t>1%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Percent val="1"/>
            <c:showLeaderLines val="1"/>
          </c:dLbls>
          <c:cat>
            <c:strRef>
              <c:f>Sheet1!$A$2:$A$10</c:f>
              <c:strCache>
                <c:ptCount val="9"/>
                <c:pt idx="0">
                  <c:v>Thailand</c:v>
                </c:pt>
                <c:pt idx="1">
                  <c:v>South Korea</c:v>
                </c:pt>
                <c:pt idx="2">
                  <c:v>Indonesia</c:v>
                </c:pt>
                <c:pt idx="3">
                  <c:v>Philippines</c:v>
                </c:pt>
                <c:pt idx="4">
                  <c:v>Malaysia</c:v>
                </c:pt>
                <c:pt idx="5">
                  <c:v>India</c:v>
                </c:pt>
                <c:pt idx="6">
                  <c:v>China</c:v>
                </c:pt>
                <c:pt idx="7">
                  <c:v>Vietnam</c:v>
                </c:pt>
                <c:pt idx="8">
                  <c:v>Others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19</c:v>
                </c:pt>
                <c:pt idx="6">
                  <c:v>67</c:v>
                </c:pt>
                <c:pt idx="7">
                  <c:v>1</c:v>
                </c:pt>
                <c:pt idx="8">
                  <c:v>2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18575781611010361"/>
          <c:y val="0.12097938136734546"/>
          <c:w val="0.65563578134835365"/>
          <c:h val="0.7907896908310223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explosion val="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Others</a:t>
                    </a:r>
                  </a:p>
                  <a:p>
                    <a:r>
                      <a:rPr lang="en-US" dirty="0" smtClean="0"/>
                      <a:t>2</a:t>
                    </a:r>
                    <a:r>
                      <a:rPr lang="en-US" dirty="0"/>
                      <a:t>%</a:t>
                    </a:r>
                  </a:p>
                </c:rich>
              </c:tx>
              <c:showPercent val="1"/>
            </c:dLbl>
            <c:dLbl>
              <c:idx val="1"/>
              <c:layout>
                <c:manualLayout>
                  <c:x val="-1.7407904329291366E-3"/>
                  <c:y val="-2.3292659925912597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Austria</a:t>
                    </a:r>
                  </a:p>
                  <a:p>
                    <a:r>
                      <a:rPr lang="en-US" smtClean="0"/>
                      <a:t>2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2"/>
              <c:layout>
                <c:manualLayout>
                  <c:x val="1.197158966487096E-2"/>
                  <c:y val="-4.484604174709501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Spain </a:t>
                    </a:r>
                  </a:p>
                  <a:p>
                    <a:r>
                      <a:rPr lang="en-US" smtClean="0"/>
                      <a:t>4%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>
                <c:manualLayout>
                  <c:x val="3.5336541618474753E-3"/>
                  <c:y val="-3.0670271329594632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Italy </a:t>
                    </a:r>
                  </a:p>
                  <a:p>
                    <a:r>
                      <a:rPr lang="en-US" smtClean="0"/>
                      <a:t>4</a:t>
                    </a:r>
                    <a:r>
                      <a:rPr lang="en-US" dirty="0"/>
                      <a:t>%</a:t>
                    </a:r>
                  </a:p>
                </c:rich>
              </c:tx>
              <c:showPercent val="1"/>
            </c:dLbl>
            <c:dLbl>
              <c:idx val="4"/>
              <c:layout>
                <c:manualLayout>
                  <c:x val="-0.12676182590660218"/>
                  <c:y val="7.600938175045456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Other Europe</a:t>
                    </a:r>
                    <a:r>
                      <a:rPr lang="en-US" baseline="0" smtClean="0"/>
                      <a:t> </a:t>
                    </a:r>
                  </a:p>
                  <a:p>
                    <a:r>
                      <a:rPr lang="en-US" baseline="0" smtClean="0"/>
                      <a:t>6%</a:t>
                    </a:r>
                    <a:endParaRPr lang="en-US"/>
                  </a:p>
                </c:rich>
              </c:tx>
              <c:showPercent val="1"/>
            </c:dLbl>
            <c:dLbl>
              <c:idx val="5"/>
              <c:layout>
                <c:manualLayout>
                  <c:x val="-0.18981059980190793"/>
                  <c:y val="2.048472868514041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Japan 11</a:t>
                    </a:r>
                    <a:r>
                      <a:rPr lang="en-US" dirty="0"/>
                      <a:t>%</a:t>
                    </a:r>
                  </a:p>
                </c:rich>
              </c:tx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Europe Baltic Sea </a:t>
                    </a:r>
                  </a:p>
                  <a:p>
                    <a:r>
                      <a:rPr lang="en-US" smtClean="0"/>
                      <a:t>12%%</a:t>
                    </a:r>
                    <a:endParaRPr lang="en-US" dirty="0"/>
                  </a:p>
                </c:rich>
              </c:tx>
              <c:showPercent val="1"/>
            </c:dLbl>
            <c:dLbl>
              <c:idx val="7"/>
              <c:layout>
                <c:manualLayout>
                  <c:x val="0.19192888345385528"/>
                  <c:y val="-2.6383291856665811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UK </a:t>
                    </a:r>
                  </a:p>
                  <a:p>
                    <a:r>
                      <a:rPr lang="en-US" smtClean="0"/>
                      <a:t>59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Percent val="1"/>
            <c:showLeaderLines val="1"/>
          </c:dLbls>
          <c:cat>
            <c:strRef>
              <c:f>Sheet1!$A$2:$A$9</c:f>
              <c:strCache>
                <c:ptCount val="8"/>
                <c:pt idx="0">
                  <c:v>Others</c:v>
                </c:pt>
                <c:pt idx="1">
                  <c:v>Austria</c:v>
                </c:pt>
                <c:pt idx="2">
                  <c:v>Spain</c:v>
                </c:pt>
                <c:pt idx="3">
                  <c:v>Italy</c:v>
                </c:pt>
                <c:pt idx="4">
                  <c:v>Other Europe</c:v>
                </c:pt>
                <c:pt idx="5">
                  <c:v>Japan</c:v>
                </c:pt>
                <c:pt idx="6">
                  <c:v>Europe Baltic Sea</c:v>
                </c:pt>
                <c:pt idx="7">
                  <c:v>UK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6</c:v>
                </c:pt>
                <c:pt idx="5">
                  <c:v>11</c:v>
                </c:pt>
                <c:pt idx="6">
                  <c:v>12</c:v>
                </c:pt>
                <c:pt idx="7">
                  <c:v>59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explosion val="6"/>
          <c:dLbls>
            <c:dLbl>
              <c:idx val="0"/>
              <c:layout>
                <c:manualLayout>
                  <c:x val="5.9061843832021087E-2"/>
                  <c:y val="1.0180610236220473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smtClean="0"/>
                      <a:t>Governments</a:t>
                    </a:r>
                  </a:p>
                  <a:p>
                    <a:r>
                      <a:rPr lang="en-US" sz="1800" b="1" smtClean="0"/>
                      <a:t>27</a:t>
                    </a:r>
                    <a:r>
                      <a:rPr lang="en-US" sz="1800" b="1" dirty="0"/>
                      <a:t>%</a:t>
                    </a:r>
                  </a:p>
                </c:rich>
              </c:tx>
              <c:showPercent val="1"/>
            </c:dLbl>
            <c:dLbl>
              <c:idx val="1"/>
              <c:layout>
                <c:manualLayout>
                  <c:x val="-5.2760416666666754E-2"/>
                  <c:y val="1.8507135826771662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smtClean="0"/>
                      <a:t>Private sector</a:t>
                    </a:r>
                  </a:p>
                  <a:p>
                    <a:r>
                      <a:rPr lang="en-US" sz="1800" b="1" smtClean="0"/>
                      <a:t>73%</a:t>
                    </a:r>
                    <a:endParaRPr lang="en-US" sz="1800" b="1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800" b="1"/>
                </a:pPr>
                <a:endParaRPr lang="it-IT"/>
              </a:p>
            </c:txPr>
            <c:showPercent val="1"/>
            <c:showLeaderLines val="1"/>
          </c:dLbls>
          <c:cat>
            <c:strRef>
              <c:f>Sheet1!$A$2:$A$3</c:f>
              <c:strCache>
                <c:ptCount val="2"/>
                <c:pt idx="0">
                  <c:v>Governments</c:v>
                </c:pt>
                <c:pt idx="1">
                  <c:v>Private sector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</c:v>
                </c:pt>
                <c:pt idx="1">
                  <c:v>73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it-IT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24346209935264596"/>
          <c:y val="0.20795400296180391"/>
          <c:w val="0.44948071218305785"/>
          <c:h val="0.7180021749951187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explosion val="6"/>
          <c:dLbls>
            <c:dLbl>
              <c:idx val="0"/>
              <c:layout>
                <c:manualLayout>
                  <c:x val="0.13315329898955711"/>
                  <c:y val="-0.10265380673230436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/>
                      <a:t>AAUs</a:t>
                    </a:r>
                  </a:p>
                  <a:p>
                    <a:r>
                      <a:rPr lang="en-US" sz="1800" b="1" dirty="0" smtClean="0"/>
                      <a:t>79,9%</a:t>
                    </a:r>
                    <a:endParaRPr lang="en-US" sz="1800" b="1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-0.10961446672194629"/>
                  <c:y val="-9.0510265780622233E-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/>
                      <a:t>CDM</a:t>
                    </a:r>
                  </a:p>
                  <a:p>
                    <a:r>
                      <a:rPr lang="en-US" sz="1800" b="1" dirty="0" smtClean="0"/>
                      <a:t>17,5%</a:t>
                    </a:r>
                  </a:p>
                  <a:p>
                    <a:r>
                      <a:rPr lang="en-US" sz="1800" b="1" dirty="0" smtClean="0"/>
                      <a:t>1,600 MtCO2e</a:t>
                    </a:r>
                    <a:endParaRPr lang="en-US" sz="1800" b="1" dirty="0"/>
                  </a:p>
                </c:rich>
              </c:tx>
              <c:showPercent val="1"/>
            </c:dLbl>
            <c:dLbl>
              <c:idx val="2"/>
              <c:layout>
                <c:manualLayout>
                  <c:x val="0.16020681833131858"/>
                  <c:y val="-2.17077747531133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JI</a:t>
                    </a:r>
                  </a:p>
                  <a:p>
                    <a:r>
                      <a:rPr lang="en-US" dirty="0" smtClean="0"/>
                      <a:t>2,6%</a:t>
                    </a:r>
                  </a:p>
                  <a:p>
                    <a:r>
                      <a:rPr lang="en-US" dirty="0" smtClean="0"/>
                      <a:t>240 MtCO2e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800" b="1"/>
                </a:pPr>
                <a:endParaRPr lang="it-IT"/>
              </a:p>
            </c:txPr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AAUs</c:v>
                </c:pt>
                <c:pt idx="1">
                  <c:v>CDM</c:v>
                </c:pt>
                <c:pt idx="2">
                  <c:v>JI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79.900000000000006</c:v>
                </c:pt>
                <c:pt idx="1">
                  <c:v>17.5</c:v>
                </c:pt>
                <c:pt idx="2">
                  <c:v>2.6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it-IT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18575781611010367"/>
          <c:y val="0.12097938136734543"/>
          <c:w val="0.65563578134835365"/>
          <c:h val="0.7907896908310223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explosion val="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Others</a:t>
                    </a:r>
                  </a:p>
                  <a:p>
                    <a:r>
                      <a:rPr lang="en-US" dirty="0" smtClean="0"/>
                      <a:t>2</a:t>
                    </a:r>
                    <a:r>
                      <a:rPr lang="en-US" dirty="0"/>
                      <a:t>%</a:t>
                    </a:r>
                  </a:p>
                </c:rich>
              </c:tx>
              <c:showPercent val="1"/>
            </c:dLbl>
            <c:dLbl>
              <c:idx val="1"/>
              <c:layout>
                <c:manualLayout>
                  <c:x val="-1.7407904329291366E-3"/>
                  <c:y val="-2.3292659925912597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Austria</a:t>
                    </a:r>
                  </a:p>
                  <a:p>
                    <a:r>
                      <a:rPr lang="en-US" smtClean="0"/>
                      <a:t>2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2"/>
              <c:layout>
                <c:manualLayout>
                  <c:x val="1.1971589664870969E-2"/>
                  <c:y val="-4.484604174709501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Spain </a:t>
                    </a:r>
                  </a:p>
                  <a:p>
                    <a:r>
                      <a:rPr lang="en-US" smtClean="0"/>
                      <a:t>4%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>
                <c:manualLayout>
                  <c:x val="3.533654161847477E-3"/>
                  <c:y val="-3.0670271329594646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Italy </a:t>
                    </a:r>
                  </a:p>
                  <a:p>
                    <a:r>
                      <a:rPr lang="en-US" smtClean="0"/>
                      <a:t>4</a:t>
                    </a:r>
                    <a:r>
                      <a:rPr lang="en-US" dirty="0"/>
                      <a:t>%</a:t>
                    </a:r>
                  </a:p>
                </c:rich>
              </c:tx>
              <c:showPercent val="1"/>
            </c:dLbl>
            <c:dLbl>
              <c:idx val="4"/>
              <c:layout>
                <c:manualLayout>
                  <c:x val="-0.12676182590660218"/>
                  <c:y val="7.600938175045456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Other Europe</a:t>
                    </a:r>
                    <a:r>
                      <a:rPr lang="en-US" baseline="0" smtClean="0"/>
                      <a:t> </a:t>
                    </a:r>
                  </a:p>
                  <a:p>
                    <a:r>
                      <a:rPr lang="en-US" baseline="0" smtClean="0"/>
                      <a:t>6%</a:t>
                    </a:r>
                    <a:endParaRPr lang="en-US"/>
                  </a:p>
                </c:rich>
              </c:tx>
              <c:showPercent val="1"/>
            </c:dLbl>
            <c:dLbl>
              <c:idx val="5"/>
              <c:layout>
                <c:manualLayout>
                  <c:x val="-0.18981059980190798"/>
                  <c:y val="2.048472868514041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Japan 11</a:t>
                    </a:r>
                    <a:r>
                      <a:rPr lang="en-US" dirty="0"/>
                      <a:t>%</a:t>
                    </a:r>
                  </a:p>
                </c:rich>
              </c:tx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Europe Baltic Sea </a:t>
                    </a:r>
                  </a:p>
                  <a:p>
                    <a:r>
                      <a:rPr lang="en-US" smtClean="0"/>
                      <a:t>12%%</a:t>
                    </a:r>
                    <a:endParaRPr lang="en-US" dirty="0"/>
                  </a:p>
                </c:rich>
              </c:tx>
              <c:showPercent val="1"/>
            </c:dLbl>
            <c:dLbl>
              <c:idx val="7"/>
              <c:layout>
                <c:manualLayout>
                  <c:x val="0.19192888345385528"/>
                  <c:y val="-2.6383291856665811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UK </a:t>
                    </a:r>
                  </a:p>
                  <a:p>
                    <a:r>
                      <a:rPr lang="en-US" smtClean="0"/>
                      <a:t>59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Percent val="1"/>
            <c:showLeaderLines val="1"/>
          </c:dLbls>
          <c:cat>
            <c:strRef>
              <c:f>Sheet1!$A$2:$A$9</c:f>
              <c:strCache>
                <c:ptCount val="8"/>
                <c:pt idx="0">
                  <c:v>Others</c:v>
                </c:pt>
                <c:pt idx="1">
                  <c:v>Austria</c:v>
                </c:pt>
                <c:pt idx="2">
                  <c:v>Spain</c:v>
                </c:pt>
                <c:pt idx="3">
                  <c:v>Italy</c:v>
                </c:pt>
                <c:pt idx="4">
                  <c:v>Other Europe</c:v>
                </c:pt>
                <c:pt idx="5">
                  <c:v>Japan</c:v>
                </c:pt>
                <c:pt idx="6">
                  <c:v>Europe Baltic Sea</c:v>
                </c:pt>
                <c:pt idx="7">
                  <c:v>UK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6</c:v>
                </c:pt>
                <c:pt idx="5">
                  <c:v>11</c:v>
                </c:pt>
                <c:pt idx="6">
                  <c:v>12</c:v>
                </c:pt>
                <c:pt idx="7">
                  <c:v>59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18575781611010367"/>
          <c:y val="0.12097938136734543"/>
          <c:w val="0.65563578134835365"/>
          <c:h val="0.7907896908310223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explosion val="5"/>
          <c:dLbls>
            <c:dLbl>
              <c:idx val="0"/>
              <c:layout>
                <c:manualLayout>
                  <c:x val="-1.4279688879617839E-2"/>
                  <c:y val="-9.280263402184900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Africa</a:t>
                    </a:r>
                  </a:p>
                  <a:p>
                    <a:r>
                      <a:rPr lang="en-US" dirty="0" smtClean="0"/>
                      <a:t>5%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-1.7407904329291366E-3"/>
                  <c:y val="-2.329265992591259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Rest of Latin America</a:t>
                    </a:r>
                  </a:p>
                  <a:p>
                    <a:r>
                      <a:rPr lang="en-US" dirty="0" smtClean="0"/>
                      <a:t>5%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>
                <c:manualLayout>
                  <c:x val="-9.361587499476999E-3"/>
                  <c:y val="-5.080062417300037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Brazil </a:t>
                    </a:r>
                  </a:p>
                  <a:p>
                    <a:r>
                      <a:rPr lang="en-US" dirty="0" smtClean="0"/>
                      <a:t>6%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>
                <c:manualLayout>
                  <c:x val="-0.13998096041482724"/>
                  <c:y val="4.184416156591394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Rest of Asia </a:t>
                    </a:r>
                  </a:p>
                  <a:p>
                    <a:r>
                      <a:rPr lang="en-US" dirty="0" smtClean="0"/>
                      <a:t>4</a:t>
                    </a:r>
                    <a:r>
                      <a:rPr lang="en-US" dirty="0"/>
                      <a:t>%</a:t>
                    </a:r>
                  </a:p>
                </c:rich>
              </c:tx>
              <c:showPercent val="1"/>
            </c:dLbl>
            <c:dLbl>
              <c:idx val="4"/>
              <c:layout>
                <c:manualLayout>
                  <c:x val="-0.10542857238844792"/>
                  <c:y val="8.1732993643337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India</a:t>
                    </a:r>
                    <a:endParaRPr lang="en-US" baseline="0" dirty="0" smtClean="0"/>
                  </a:p>
                  <a:p>
                    <a:r>
                      <a:rPr lang="en-US" baseline="0" dirty="0" smtClean="0"/>
                      <a:t>6%</a:t>
                    </a:r>
                    <a:endParaRPr lang="en-US" dirty="0"/>
                  </a:p>
                </c:rich>
              </c:tx>
              <c:showPercent val="1"/>
            </c:dLbl>
            <c:dLbl>
              <c:idx val="5"/>
              <c:layout>
                <c:manualLayout>
                  <c:x val="0.14685539902346556"/>
                  <c:y val="-0.2040762799524946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China</a:t>
                    </a:r>
                  </a:p>
                  <a:p>
                    <a:r>
                      <a:rPr lang="en-US" dirty="0" smtClean="0"/>
                      <a:t>73%</a:t>
                    </a:r>
                    <a:endParaRPr lang="en-US" dirty="0"/>
                  </a:p>
                </c:rich>
              </c:tx>
              <c:showPercent val="1"/>
            </c:dLbl>
            <c:dLbl>
              <c:idx val="6"/>
              <c:layout>
                <c:manualLayout>
                  <c:x val="-0.13004137460063142"/>
                  <c:y val="9.510128813039852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Central Asia</a:t>
                    </a:r>
                  </a:p>
                  <a:p>
                    <a:r>
                      <a:rPr lang="en-US" dirty="0" smtClean="0"/>
                      <a:t>1%</a:t>
                    </a:r>
                    <a:endParaRPr lang="en-US" dirty="0"/>
                  </a:p>
                </c:rich>
              </c:tx>
              <c:showPercent val="1"/>
            </c:dLbl>
            <c:dLbl>
              <c:idx val="7"/>
              <c:layout>
                <c:manualLayout>
                  <c:x val="0.19192888345385528"/>
                  <c:y val="-2.6383291856665811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UK </a:t>
                    </a:r>
                  </a:p>
                  <a:p>
                    <a:r>
                      <a:rPr lang="en-US" smtClean="0"/>
                      <a:t>59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Percent val="1"/>
            <c:showLeaderLines val="1"/>
          </c:dLbls>
          <c:cat>
            <c:strRef>
              <c:f>Sheet1!$A$2:$A$8</c:f>
              <c:strCache>
                <c:ptCount val="7"/>
                <c:pt idx="0">
                  <c:v>Africa</c:v>
                </c:pt>
                <c:pt idx="1">
                  <c:v>Rest of Latin America</c:v>
                </c:pt>
                <c:pt idx="2">
                  <c:v>Brasil</c:v>
                </c:pt>
                <c:pt idx="3">
                  <c:v>Rest of Asia</c:v>
                </c:pt>
                <c:pt idx="4">
                  <c:v>India</c:v>
                </c:pt>
                <c:pt idx="5">
                  <c:v>China</c:v>
                </c:pt>
                <c:pt idx="6">
                  <c:v>Central Asia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</c:v>
                </c:pt>
                <c:pt idx="1">
                  <c:v>5</c:v>
                </c:pt>
                <c:pt idx="2">
                  <c:v>6</c:v>
                </c:pt>
                <c:pt idx="3">
                  <c:v>5</c:v>
                </c:pt>
                <c:pt idx="4">
                  <c:v>6</c:v>
                </c:pt>
                <c:pt idx="5">
                  <c:v>73</c:v>
                </c:pt>
                <c:pt idx="6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18575781611010375"/>
          <c:y val="0.1209793813673454"/>
          <c:w val="0.65563578134835365"/>
          <c:h val="0.7907896908310223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explosion val="5"/>
          <c:dLbls>
            <c:dLbl>
              <c:idx val="0"/>
              <c:layout>
                <c:manualLayout>
                  <c:x val="-4.3358730645455403E-2"/>
                  <c:y val="-1.5667501156694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Hydro</a:t>
                    </a:r>
                  </a:p>
                  <a:p>
                    <a:r>
                      <a:rPr lang="en-US" dirty="0" smtClean="0"/>
                      <a:t>7,5%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-7.3498021367460017E-2"/>
                  <c:y val="-6.071946400101386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Wind</a:t>
                    </a:r>
                  </a:p>
                  <a:p>
                    <a:r>
                      <a:rPr lang="en-US" dirty="0" smtClean="0"/>
                      <a:t>7,2%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>
                <c:manualLayout>
                  <c:x val="-6.9482574687002904E-2"/>
                  <c:y val="-0.1150214835749375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Biomass</a:t>
                    </a:r>
                  </a:p>
                  <a:p>
                    <a:r>
                      <a:rPr lang="en-US" dirty="0" smtClean="0"/>
                      <a:t>1,3%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>
                <c:manualLayout>
                  <c:x val="-0.15355666719910721"/>
                  <c:y val="3.95049863112200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Waste heat</a:t>
                    </a:r>
                  </a:p>
                  <a:p>
                    <a:r>
                      <a:rPr lang="en-US" dirty="0" smtClean="0"/>
                      <a:t>6,9%</a:t>
                    </a:r>
                    <a:endParaRPr lang="en-US" dirty="0"/>
                  </a:p>
                </c:rich>
              </c:tx>
              <c:showPercent val="1"/>
            </c:dLbl>
            <c:dLbl>
              <c:idx val="4"/>
              <c:layout>
                <c:manualLayout>
                  <c:x val="-0.12870121259007092"/>
                  <c:y val="-1.05401026732168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Methane recovery</a:t>
                    </a:r>
                  </a:p>
                  <a:p>
                    <a:r>
                      <a:rPr lang="en-US" dirty="0" smtClean="0"/>
                      <a:t>7,2%</a:t>
                    </a:r>
                    <a:endParaRPr lang="en-US" dirty="0"/>
                  </a:p>
                </c:rich>
              </c:tx>
              <c:showPercent val="1"/>
            </c:dLbl>
            <c:dLbl>
              <c:idx val="5"/>
              <c:layout>
                <c:manualLayout>
                  <c:x val="-0.14326539575246872"/>
                  <c:y val="-6.84039309932249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Fuel</a:t>
                    </a:r>
                    <a:r>
                      <a:rPr lang="en-US" baseline="0" dirty="0" smtClean="0"/>
                      <a:t> switching / energy efficiency</a:t>
                    </a:r>
                  </a:p>
                  <a:p>
                    <a:r>
                      <a:rPr lang="en-US" baseline="0" dirty="0" smtClean="0"/>
                      <a:t>6,3%</a:t>
                    </a:r>
                    <a:endParaRPr lang="en-US" dirty="0"/>
                  </a:p>
                </c:rich>
              </c:tx>
              <c:showPercent val="1"/>
            </c:dLbl>
            <c:dLbl>
              <c:idx val="6"/>
              <c:layout>
                <c:manualLayout>
                  <c:x val="-0.10103609061181092"/>
                  <c:y val="-0.1853569839300502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N2O</a:t>
                    </a:r>
                  </a:p>
                  <a:p>
                    <a:r>
                      <a:rPr lang="en-US" dirty="0" smtClean="0"/>
                      <a:t>15%</a:t>
                    </a:r>
                    <a:endParaRPr lang="en-US" dirty="0"/>
                  </a:p>
                </c:rich>
              </c:tx>
              <c:showPercent val="1"/>
            </c:dLbl>
            <c:dLbl>
              <c:idx val="7"/>
              <c:layout>
                <c:manualLayout>
                  <c:x val="0.19192888345385528"/>
                  <c:y val="-2.638329185666581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HFC</a:t>
                    </a:r>
                  </a:p>
                  <a:p>
                    <a:r>
                      <a:rPr lang="en-US" dirty="0" smtClean="0"/>
                      <a:t>48</a:t>
                    </a:r>
                    <a:endParaRPr lang="en-US" dirty="0"/>
                  </a:p>
                </c:rich>
              </c:tx>
              <c:showPercent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err="1" smtClean="0"/>
                      <a:t>Afforestation</a:t>
                    </a:r>
                    <a:r>
                      <a:rPr lang="en-US" dirty="0" smtClean="0"/>
                      <a:t>/</a:t>
                    </a:r>
                  </a:p>
                  <a:p>
                    <a:r>
                      <a:rPr lang="en-US" dirty="0" smtClean="0"/>
                      <a:t>reforestation and others</a:t>
                    </a:r>
                  </a:p>
                  <a:p>
                    <a:r>
                      <a:rPr lang="en-US" dirty="0" smtClean="0"/>
                      <a:t>0,6%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Percent val="1"/>
            <c:showLeaderLines val="1"/>
          </c:dLbls>
          <c:cat>
            <c:strRef>
              <c:f>Sheet1!$A$2:$A$10</c:f>
              <c:strCache>
                <c:ptCount val="9"/>
                <c:pt idx="0">
                  <c:v>Hydro</c:v>
                </c:pt>
                <c:pt idx="1">
                  <c:v>Wind</c:v>
                </c:pt>
                <c:pt idx="2">
                  <c:v>Biomass</c:v>
                </c:pt>
                <c:pt idx="3">
                  <c:v>Waste heat </c:v>
                </c:pt>
                <c:pt idx="4">
                  <c:v>Methane recovery</c:v>
                </c:pt>
                <c:pt idx="5">
                  <c:v>Fuel switch</c:v>
                </c:pt>
                <c:pt idx="6">
                  <c:v>N2O</c:v>
                </c:pt>
                <c:pt idx="7">
                  <c:v>HFC</c:v>
                </c:pt>
                <c:pt idx="8">
                  <c:v>Aff/ref and other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7.5</c:v>
                </c:pt>
                <c:pt idx="1">
                  <c:v>7.2</c:v>
                </c:pt>
                <c:pt idx="2">
                  <c:v>1.3</c:v>
                </c:pt>
                <c:pt idx="3">
                  <c:v>6.9</c:v>
                </c:pt>
                <c:pt idx="4">
                  <c:v>7.2</c:v>
                </c:pt>
                <c:pt idx="5">
                  <c:v>6.3</c:v>
                </c:pt>
                <c:pt idx="6">
                  <c:v>15</c:v>
                </c:pt>
                <c:pt idx="7">
                  <c:v>48</c:v>
                </c:pt>
                <c:pt idx="8">
                  <c:v>0.60000000000000053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18575781611010381"/>
          <c:y val="0.12097938136734537"/>
          <c:w val="0.65563578134835365"/>
          <c:h val="0.7907896908310223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explosion val="5"/>
          <c:dLbls>
            <c:dLbl>
              <c:idx val="0"/>
              <c:layout>
                <c:manualLayout>
                  <c:x val="-4.3358730645455403E-2"/>
                  <c:y val="-1.5667501156694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Hydro</a:t>
                    </a:r>
                  </a:p>
                  <a:p>
                    <a:r>
                      <a:rPr lang="en-US" dirty="0" smtClean="0"/>
                      <a:t>7,5%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-6.5740474633585733E-2"/>
                  <c:y val="-0.1425905979152976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Wind</a:t>
                    </a:r>
                  </a:p>
                  <a:p>
                    <a:r>
                      <a:rPr lang="en-US" dirty="0" smtClean="0"/>
                      <a:t>7 %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>
                <c:manualLayout>
                  <c:x val="-0.1160278550902486"/>
                  <c:y val="2.29898564519979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Biomass</a:t>
                    </a:r>
                  </a:p>
                  <a:p>
                    <a:r>
                      <a:rPr lang="en-US" dirty="0" smtClean="0"/>
                      <a:t>5%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>
                <c:manualLayout>
                  <c:x val="-0.16713237398338718"/>
                  <c:y val="-2.609930185748939E-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Waste heat</a:t>
                    </a:r>
                  </a:p>
                  <a:p>
                    <a:r>
                      <a:rPr lang="en-US" dirty="0" smtClean="0"/>
                      <a:t>4%</a:t>
                    </a:r>
                    <a:endParaRPr lang="en-US" dirty="0"/>
                  </a:p>
                </c:rich>
              </c:tx>
              <c:showPercent val="1"/>
            </c:dLbl>
            <c:dLbl>
              <c:idx val="4"/>
              <c:layout>
                <c:manualLayout>
                  <c:x val="-0.14033753269088223"/>
                  <c:y val="-9.007206133280684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Methane recovery</a:t>
                    </a:r>
                  </a:p>
                  <a:p>
                    <a:r>
                      <a:rPr lang="en-US" dirty="0" smtClean="0"/>
                      <a:t>13%</a:t>
                    </a:r>
                    <a:endParaRPr lang="en-US" dirty="0"/>
                  </a:p>
                </c:rich>
              </c:tx>
              <c:showPercent val="1"/>
            </c:dLbl>
            <c:dLbl>
              <c:idx val="5"/>
              <c:layout>
                <c:manualLayout>
                  <c:x val="0.16044759822993551"/>
                  <c:y val="-0.1970585700013850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Fuel</a:t>
                    </a:r>
                    <a:r>
                      <a:rPr lang="en-US" baseline="0" dirty="0" smtClean="0"/>
                      <a:t> switching</a:t>
                    </a:r>
                  </a:p>
                  <a:p>
                    <a:r>
                      <a:rPr lang="en-US" baseline="0" dirty="0" smtClean="0"/>
                      <a:t>40%</a:t>
                    </a:r>
                    <a:endParaRPr lang="en-US" dirty="0"/>
                  </a:p>
                </c:rich>
              </c:tx>
              <c:showPercent val="1"/>
            </c:dLbl>
            <c:dLbl>
              <c:idx val="6"/>
              <c:layout>
                <c:manualLayout>
                  <c:x val="8.3205644317704011E-2"/>
                  <c:y val="7.663064459565789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N2O</a:t>
                    </a:r>
                  </a:p>
                  <a:p>
                    <a:r>
                      <a:rPr lang="en-US" dirty="0" smtClean="0"/>
                      <a:t>9%</a:t>
                    </a:r>
                    <a:endParaRPr lang="en-US" dirty="0"/>
                  </a:p>
                </c:rich>
              </c:tx>
              <c:showPercent val="1"/>
            </c:dLbl>
            <c:dLbl>
              <c:idx val="7"/>
              <c:layout>
                <c:manualLayout>
                  <c:x val="5.4232428927586521E-2"/>
                  <c:y val="0.125663073300543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HFC</a:t>
                    </a:r>
                  </a:p>
                  <a:p>
                    <a:r>
                      <a:rPr lang="en-US" dirty="0" smtClean="0"/>
                      <a:t>8%</a:t>
                    </a:r>
                    <a:endParaRPr lang="en-US" dirty="0"/>
                  </a:p>
                </c:rich>
              </c:tx>
              <c:showPercent val="1"/>
            </c:dLbl>
            <c:dLbl>
              <c:idx val="8"/>
              <c:layout>
                <c:manualLayout>
                  <c:x val="-0.18146352532854268"/>
                  <c:y val="2.9239690683672817E-3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Afforestation</a:t>
                    </a:r>
                    <a:r>
                      <a:rPr lang="en-US" dirty="0" smtClean="0"/>
                      <a:t>/</a:t>
                    </a:r>
                  </a:p>
                  <a:p>
                    <a:r>
                      <a:rPr lang="en-US" dirty="0" smtClean="0"/>
                      <a:t>reforestation and others</a:t>
                    </a:r>
                  </a:p>
                  <a:p>
                    <a:r>
                      <a:rPr lang="en-US" dirty="0" smtClean="0"/>
                      <a:t>2%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Percent val="1"/>
            <c:showLeaderLines val="1"/>
          </c:dLbls>
          <c:cat>
            <c:strRef>
              <c:f>Sheet1!$A$2:$A$10</c:f>
              <c:strCache>
                <c:ptCount val="9"/>
                <c:pt idx="0">
                  <c:v>Hydro</c:v>
                </c:pt>
                <c:pt idx="1">
                  <c:v>Wind</c:v>
                </c:pt>
                <c:pt idx="2">
                  <c:v>Biomass</c:v>
                </c:pt>
                <c:pt idx="3">
                  <c:v>Waste heat </c:v>
                </c:pt>
                <c:pt idx="4">
                  <c:v>Methane recovery</c:v>
                </c:pt>
                <c:pt idx="5">
                  <c:v>Fuel switch</c:v>
                </c:pt>
                <c:pt idx="6">
                  <c:v>N2O</c:v>
                </c:pt>
                <c:pt idx="7">
                  <c:v>HFC</c:v>
                </c:pt>
                <c:pt idx="8">
                  <c:v>Aff/ref and other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12</c:v>
                </c:pt>
                <c:pt idx="1">
                  <c:v>7</c:v>
                </c:pt>
                <c:pt idx="2">
                  <c:v>5</c:v>
                </c:pt>
                <c:pt idx="3">
                  <c:v>4</c:v>
                </c:pt>
                <c:pt idx="4">
                  <c:v>13</c:v>
                </c:pt>
                <c:pt idx="5">
                  <c:v>40</c:v>
                </c:pt>
                <c:pt idx="6">
                  <c:v>9</c:v>
                </c:pt>
                <c:pt idx="7">
                  <c:v>8</c:v>
                </c:pt>
                <c:pt idx="8">
                  <c:v>2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18575781611010386"/>
          <c:y val="0.12097938136734535"/>
          <c:w val="0.65563578134835365"/>
          <c:h val="0.7907896908310223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explosion val="5"/>
          <c:dLbls>
            <c:dLbl>
              <c:idx val="0"/>
              <c:layout>
                <c:manualLayout>
                  <c:x val="-0.25669126582699875"/>
                  <c:y val="-7.1807891456374257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Renewables</a:t>
                    </a:r>
                    <a:endParaRPr lang="en-US" dirty="0" smtClean="0"/>
                  </a:p>
                  <a:p>
                    <a:r>
                      <a:rPr lang="en-US" dirty="0" smtClean="0"/>
                      <a:t>63%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0.22302946859888628"/>
                  <c:y val="-7.24153402744828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Energy efficiency </a:t>
                    </a:r>
                  </a:p>
                  <a:p>
                    <a:r>
                      <a:rPr lang="en-US" dirty="0" smtClean="0"/>
                      <a:t>15%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>
                <c:manualLayout>
                  <c:x val="0.14191057381107211"/>
                  <c:y val="0.1399486191866891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Methane recovery</a:t>
                    </a:r>
                  </a:p>
                  <a:p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>
                <c:manualLayout>
                  <c:x val="-9.9253840061987161E-2"/>
                  <c:y val="5.82183883487706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Fuel switch </a:t>
                    </a:r>
                  </a:p>
                  <a:p>
                    <a:r>
                      <a:rPr lang="en-US" dirty="0" smtClean="0"/>
                      <a:t>3%</a:t>
                    </a:r>
                    <a:endParaRPr lang="en-US" dirty="0"/>
                  </a:p>
                </c:rich>
              </c:tx>
              <c:showPercent val="1"/>
            </c:dLbl>
            <c:dLbl>
              <c:idx val="4"/>
              <c:layout>
                <c:manualLayout>
                  <c:x val="-0.14033753269088223"/>
                  <c:y val="-9.007206133280684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N2O, HFC, PFC</a:t>
                    </a:r>
                  </a:p>
                  <a:p>
                    <a:r>
                      <a:rPr lang="en-US" dirty="0" smtClean="0"/>
                      <a:t>2%</a:t>
                    </a:r>
                    <a:endParaRPr lang="en-US" dirty="0"/>
                  </a:p>
                </c:rich>
              </c:tx>
              <c:showPercent val="1"/>
            </c:dLbl>
            <c:dLbl>
              <c:idx val="5"/>
              <c:layout>
                <c:manualLayout>
                  <c:x val="-5.2149649795631408E-4"/>
                  <c:y val="-1.49239381249465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Others</a:t>
                    </a:r>
                  </a:p>
                  <a:p>
                    <a:r>
                      <a:rPr lang="en-US" dirty="0" smtClean="0"/>
                      <a:t>0,2%</a:t>
                    </a:r>
                    <a:endParaRPr lang="en-US" dirty="0"/>
                  </a:p>
                </c:rich>
              </c:tx>
              <c:showPercent val="1"/>
            </c:dLbl>
            <c:dLbl>
              <c:idx val="6"/>
              <c:layout>
                <c:manualLayout>
                  <c:x val="0.19375068527541275"/>
                  <c:y val="2.3391752546938205E-3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Afforestation</a:t>
                    </a:r>
                    <a:r>
                      <a:rPr lang="en-US" dirty="0" smtClean="0"/>
                      <a:t> / reforestation</a:t>
                    </a:r>
                  </a:p>
                  <a:p>
                    <a:r>
                      <a:rPr lang="en-US" dirty="0" smtClean="0"/>
                      <a:t>0,8%</a:t>
                    </a:r>
                    <a:endParaRPr lang="en-US" dirty="0"/>
                  </a:p>
                </c:rich>
              </c:tx>
              <c:showPercent val="1"/>
            </c:dLbl>
            <c:dLbl>
              <c:idx val="7"/>
              <c:layout>
                <c:manualLayout>
                  <c:x val="5.4232428927586555E-2"/>
                  <c:y val="0.1256630733005429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HFC</a:t>
                    </a:r>
                  </a:p>
                  <a:p>
                    <a:r>
                      <a:rPr lang="en-US" dirty="0" smtClean="0"/>
                      <a:t>8%</a:t>
                    </a:r>
                    <a:endParaRPr lang="en-US" dirty="0"/>
                  </a:p>
                </c:rich>
              </c:tx>
              <c:showPercent val="1"/>
            </c:dLbl>
            <c:dLbl>
              <c:idx val="8"/>
              <c:layout>
                <c:manualLayout>
                  <c:x val="-0.18146352532854268"/>
                  <c:y val="2.9239690683672834E-3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Afforestation</a:t>
                    </a:r>
                    <a:r>
                      <a:rPr lang="en-US" dirty="0" smtClean="0"/>
                      <a:t>/</a:t>
                    </a:r>
                  </a:p>
                  <a:p>
                    <a:r>
                      <a:rPr lang="en-US" dirty="0" smtClean="0"/>
                      <a:t>reforestation and others</a:t>
                    </a:r>
                  </a:p>
                  <a:p>
                    <a:r>
                      <a:rPr lang="en-US" dirty="0" smtClean="0"/>
                      <a:t>2%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Percent val="1"/>
            <c:showLeaderLines val="1"/>
          </c:dLbls>
          <c:cat>
            <c:strRef>
              <c:f>Sheet1!$A$2:$A$8</c:f>
              <c:strCache>
                <c:ptCount val="7"/>
                <c:pt idx="0">
                  <c:v>Renewables</c:v>
                </c:pt>
                <c:pt idx="1">
                  <c:v>Energy efficiency</c:v>
                </c:pt>
                <c:pt idx="2">
                  <c:v>Methane recovery</c:v>
                </c:pt>
                <c:pt idx="3">
                  <c:v>Fuel switch</c:v>
                </c:pt>
                <c:pt idx="4">
                  <c:v>N2O, HFC, PFC</c:v>
                </c:pt>
                <c:pt idx="5">
                  <c:v>Others</c:v>
                </c:pt>
                <c:pt idx="6">
                  <c:v>Aff/ref and other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63</c:v>
                </c:pt>
                <c:pt idx="1">
                  <c:v>15</c:v>
                </c:pt>
                <c:pt idx="2">
                  <c:v>16</c:v>
                </c:pt>
                <c:pt idx="3">
                  <c:v>3</c:v>
                </c:pt>
                <c:pt idx="4">
                  <c:v>2</c:v>
                </c:pt>
                <c:pt idx="5">
                  <c:v>0.2</c:v>
                </c:pt>
                <c:pt idx="6">
                  <c:v>0.8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0.32787</cdr:x>
      <cdr:y>0.58974</cdr:y>
    </cdr:from>
    <cdr:to>
      <cdr:x>0.59016</cdr:x>
      <cdr:y>0.74359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57488" y="3286148"/>
          <a:ext cx="2286016" cy="8572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it-IT" sz="1800" b="1" dirty="0" smtClean="0"/>
            <a:t>1,800 MtCO2e</a:t>
          </a:r>
          <a:endParaRPr lang="it-IT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0.34959</cdr:x>
      <cdr:y>0.7013</cdr:y>
    </cdr:from>
    <cdr:to>
      <cdr:x>0.60162</cdr:x>
      <cdr:y>0.85515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71802" y="3857652"/>
          <a:ext cx="2214578" cy="8462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it-IT" sz="1800" b="1" dirty="0" smtClean="0"/>
            <a:t>7,305 MtCO2e</a:t>
          </a:r>
          <a:endParaRPr lang="it-IT" sz="1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656BC-A7F5-4EC6-9BBE-F4AE0753A10C}" type="datetimeFigureOut">
              <a:rPr lang="it-IT" smtClean="0"/>
              <a:pPr/>
              <a:t>02/12/2008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93D4D-7712-42EF-A789-7E803BA09EB0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it-IT" baseline="0" dirty="0" smtClean="0"/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93D4D-7712-42EF-A789-7E803BA09EB0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93D4D-7712-42EF-A789-7E803BA09EB0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 smtClean="0"/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93D4D-7712-42EF-A789-7E803BA09EB0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93D4D-7712-42EF-A789-7E803BA09EB0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93D4D-7712-42EF-A789-7E803BA09EB0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93D4D-7712-42EF-A789-7E803BA09EB0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93D4D-7712-42EF-A789-7E803BA09EB0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93D4D-7712-42EF-A789-7E803BA09EB0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93D4D-7712-42EF-A789-7E803BA09EB0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93D4D-7712-42EF-A789-7E803BA09EB0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93D4D-7712-42EF-A789-7E803BA09EB0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64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rot="10800000" flipV="1">
            <a:off x="357188" y="3500438"/>
            <a:ext cx="642937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2214563"/>
            <a:ext cx="9144000" cy="1285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214313" y="2214563"/>
            <a:ext cx="842962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Triangle 10"/>
          <p:cNvSpPr/>
          <p:nvPr/>
        </p:nvSpPr>
        <p:spPr>
          <a:xfrm flipH="1" flipV="1">
            <a:off x="4071938" y="0"/>
            <a:ext cx="5072062" cy="4357688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2" name="Right Triangle 11"/>
          <p:cNvSpPr/>
          <p:nvPr/>
        </p:nvSpPr>
        <p:spPr>
          <a:xfrm flipH="1">
            <a:off x="2786063" y="1357313"/>
            <a:ext cx="6357937" cy="5500687"/>
          </a:xfrm>
          <a:prstGeom prst="rt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3" name="Rectangle 12"/>
          <p:cNvSpPr/>
          <p:nvPr/>
        </p:nvSpPr>
        <p:spPr>
          <a:xfrm rot="5400000">
            <a:off x="-3264065" y="3236769"/>
            <a:ext cx="6885296" cy="35716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5" name="Rectangle 14"/>
          <p:cNvSpPr/>
          <p:nvPr/>
        </p:nvSpPr>
        <p:spPr>
          <a:xfrm>
            <a:off x="357188" y="357188"/>
            <a:ext cx="46037" cy="650081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357188" y="357188"/>
            <a:ext cx="8786812" cy="4603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7" name="Rectangle 16"/>
          <p:cNvSpPr/>
          <p:nvPr/>
        </p:nvSpPr>
        <p:spPr>
          <a:xfrm>
            <a:off x="166688" y="144463"/>
            <a:ext cx="1203325" cy="1212850"/>
          </a:xfrm>
          <a:prstGeom prst="rect">
            <a:avLst/>
          </a:prstGeom>
          <a:solidFill>
            <a:srgbClr val="C49500">
              <a:alpha val="8274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8" name="Rectangle 17"/>
          <p:cNvSpPr/>
          <p:nvPr/>
        </p:nvSpPr>
        <p:spPr>
          <a:xfrm>
            <a:off x="0" y="-26988"/>
            <a:ext cx="1203325" cy="1212851"/>
          </a:xfrm>
          <a:prstGeom prst="rect">
            <a:avLst/>
          </a:prstGeom>
          <a:solidFill>
            <a:srgbClr val="FFC000">
              <a:alpha val="83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19" name="Picture 26" descr="black 120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36513"/>
            <a:ext cx="1176337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Footer Placeholder 45"/>
          <p:cNvSpPr txBox="1">
            <a:spLocks/>
          </p:cNvSpPr>
          <p:nvPr/>
        </p:nvSpPr>
        <p:spPr>
          <a:xfrm>
            <a:off x="5929313" y="5614988"/>
            <a:ext cx="3214687" cy="1071562"/>
          </a:xfrm>
          <a:prstGeom prst="rect">
            <a:avLst/>
          </a:prstGeom>
        </p:spPr>
        <p:txBody>
          <a:bodyPr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 smtClean="0">
              <a:solidFill>
                <a:schemeClr val="bg1">
                  <a:lumMod val="85000"/>
                </a:schemeClr>
              </a:solidFill>
              <a:effectLst>
                <a:outerShdw blurRad="50800" dist="63500" dir="10800000" algn="r" rotWithShape="0">
                  <a:prstClr val="black">
                    <a:alpha val="64000"/>
                  </a:prstClr>
                </a:outerShdw>
              </a:effectLst>
              <a:latin typeface="+mn-lt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63500" dir="10800000" algn="r" rotWithShape="0">
                    <a:prstClr val="black">
                      <a:alpha val="64000"/>
                    </a:prstClr>
                  </a:outerShdw>
                </a:effectLst>
                <a:latin typeface="+mn-lt"/>
              </a:rPr>
              <a:t>10-2 Liangmaqiao Diplomatic Compound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63500" dir="10800000" algn="r" rotWithShape="0">
                    <a:prstClr val="black">
                      <a:alpha val="64000"/>
                    </a:prstClr>
                  </a:outerShdw>
                </a:effectLst>
                <a:latin typeface="+mn-lt"/>
              </a:rPr>
              <a:t>No. 22 Dongfang East Road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63500" dir="10800000" algn="r" rotWithShape="0">
                    <a:prstClr val="black">
                      <a:alpha val="64000"/>
                    </a:prstClr>
                  </a:outerShdw>
                </a:effectLst>
                <a:latin typeface="+mn-lt"/>
              </a:rPr>
              <a:t>Chaoyang District Beijing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63500" dir="10800000" algn="r" rotWithShape="0">
                    <a:prstClr val="black">
                      <a:alpha val="64000"/>
                    </a:prstClr>
                  </a:outerShdw>
                </a:effectLst>
                <a:latin typeface="+mn-lt"/>
              </a:rPr>
              <a:t>Tel: (0086) (10) 8532 – 1919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63500" dir="10800000" algn="r" rotWithShape="0">
                    <a:prstClr val="black">
                      <a:alpha val="64000"/>
                    </a:prstClr>
                  </a:outerShdw>
                </a:effectLst>
                <a:latin typeface="+mn-lt"/>
              </a:rPr>
              <a:t>Fax: (0086) (10) 8532</a:t>
            </a:r>
            <a:r>
              <a:rPr lang="it-IT" sz="1400" baseline="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63500" dir="10800000" algn="r" rotWithShape="0">
                    <a:prstClr val="black">
                      <a:alpha val="64000"/>
                    </a:prstClr>
                  </a:outerShdw>
                </a:effectLst>
                <a:latin typeface="+mn-lt"/>
              </a:rPr>
              <a:t> – </a:t>
            </a:r>
            <a:r>
              <a:rPr lang="it-IT" sz="14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63500" dir="10800000" algn="r" rotWithShape="0">
                    <a:prstClr val="black">
                      <a:alpha val="64000"/>
                    </a:prstClr>
                  </a:outerShdw>
                </a:effectLst>
                <a:latin typeface="+mn-lt"/>
              </a:rPr>
              <a:t>1999</a:t>
            </a:r>
          </a:p>
        </p:txBody>
      </p:sp>
      <p:cxnSp>
        <p:nvCxnSpPr>
          <p:cNvPr id="21" name="Straight Connector 20" hidden="1"/>
          <p:cNvCxnSpPr/>
          <p:nvPr/>
        </p:nvCxnSpPr>
        <p:spPr>
          <a:xfrm>
            <a:off x="428625" y="5713413"/>
            <a:ext cx="3000375" cy="1587"/>
          </a:xfrm>
          <a:prstGeom prst="line">
            <a:avLst/>
          </a:prstGeom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 hidden="1"/>
          <p:cNvSpPr/>
          <p:nvPr/>
        </p:nvSpPr>
        <p:spPr>
          <a:xfrm>
            <a:off x="357188" y="2786063"/>
            <a:ext cx="8215312" cy="714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3" name="TextBox 22"/>
          <p:cNvSpPr txBox="1"/>
          <p:nvPr/>
        </p:nvSpPr>
        <p:spPr>
          <a:xfrm>
            <a:off x="6286500" y="5414963"/>
            <a:ext cx="28575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bg1">
                    <a:lumMod val="85000"/>
                  </a:schemeClr>
                </a:solidFill>
                <a:effectLst>
                  <a:outerShdw blurRad="50800" dist="63500" dir="10800000" algn="r" rotWithShape="0">
                    <a:prstClr val="black">
                      <a:alpha val="74000"/>
                    </a:prstClr>
                  </a:outerShdw>
                </a:effectLst>
                <a:latin typeface="+mn-lt"/>
              </a:rPr>
              <a:t>LEHMAN, LEE &amp; XU</a:t>
            </a:r>
          </a:p>
        </p:txBody>
      </p:sp>
      <p:sp>
        <p:nvSpPr>
          <p:cNvPr id="24" name="TextBox 23" hidden="1"/>
          <p:cNvSpPr txBox="1"/>
          <p:nvPr/>
        </p:nvSpPr>
        <p:spPr>
          <a:xfrm>
            <a:off x="6500813" y="0"/>
            <a:ext cx="26431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+mn-lt"/>
              </a:rPr>
              <a:t>www.lehmanlaw.com</a:t>
            </a:r>
          </a:p>
        </p:txBody>
      </p:sp>
      <p:sp>
        <p:nvSpPr>
          <p:cNvPr id="25" name="Rectangle 24" hidden="1"/>
          <p:cNvSpPr/>
          <p:nvPr/>
        </p:nvSpPr>
        <p:spPr>
          <a:xfrm>
            <a:off x="5214938" y="3714750"/>
            <a:ext cx="3929062" cy="4603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26" name="Straight Connector 25" hidden="1"/>
          <p:cNvCxnSpPr>
            <a:stCxn id="75" idx="4"/>
            <a:endCxn id="75" idx="0"/>
          </p:cNvCxnSpPr>
          <p:nvPr/>
        </p:nvCxnSpPr>
        <p:spPr>
          <a:xfrm rot="5400000" flipH="1" flipV="1">
            <a:off x="3214688" y="928688"/>
            <a:ext cx="5500687" cy="635793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28"/>
          <p:cNvSpPr>
            <a:spLocks noGrp="1"/>
          </p:cNvSpPr>
          <p:nvPr>
            <p:ph type="body" sz="quarter" idx="10"/>
          </p:nvPr>
        </p:nvSpPr>
        <p:spPr>
          <a:xfrm>
            <a:off x="1357280" y="464593"/>
            <a:ext cx="3071812" cy="248174"/>
          </a:xfrm>
          <a:prstGeom prst="rect">
            <a:avLst/>
          </a:prstGeom>
        </p:spPr>
        <p:txBody>
          <a:bodyPr/>
          <a:lstStyle>
            <a:lvl1pPr algn="l">
              <a:lnSpc>
                <a:spcPts val="1400"/>
              </a:lnSpc>
              <a:buNone/>
              <a:defRPr sz="1600" cap="all" baseline="0">
                <a:solidFill>
                  <a:schemeClr val="bg1">
                    <a:lumMod val="85000"/>
                  </a:schemeClr>
                </a:solidFill>
              </a:defRPr>
            </a:lvl1pPr>
            <a:lvl2pPr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Text Placeholder 28"/>
          <p:cNvSpPr>
            <a:spLocks noGrp="1"/>
          </p:cNvSpPr>
          <p:nvPr>
            <p:ph type="body" sz="quarter" idx="11"/>
          </p:nvPr>
        </p:nvSpPr>
        <p:spPr>
          <a:xfrm>
            <a:off x="1357312" y="712767"/>
            <a:ext cx="3071812" cy="248174"/>
          </a:xfrm>
          <a:prstGeom prst="rect">
            <a:avLst/>
          </a:prstGeom>
        </p:spPr>
        <p:txBody>
          <a:bodyPr/>
          <a:lstStyle>
            <a:lvl1pPr algn="l">
              <a:lnSpc>
                <a:spcPts val="1400"/>
              </a:lnSpc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  <a:lvl2pPr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1" name="Text Placeholder 28"/>
          <p:cNvSpPr>
            <a:spLocks noGrp="1"/>
          </p:cNvSpPr>
          <p:nvPr>
            <p:ph type="body" sz="quarter" idx="12"/>
          </p:nvPr>
        </p:nvSpPr>
        <p:spPr>
          <a:xfrm>
            <a:off x="1357312" y="964658"/>
            <a:ext cx="3071812" cy="249763"/>
          </a:xfrm>
          <a:prstGeom prst="rect">
            <a:avLst/>
          </a:prstGeom>
        </p:spPr>
        <p:txBody>
          <a:bodyPr/>
          <a:lstStyle>
            <a:lvl1pPr algn="l">
              <a:lnSpc>
                <a:spcPts val="1400"/>
              </a:lnSpc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  <a:lvl2pPr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ext Placeholder 94"/>
          <p:cNvSpPr>
            <a:spLocks noGrp="1"/>
          </p:cNvSpPr>
          <p:nvPr>
            <p:ph type="body" sz="quarter" idx="13"/>
          </p:nvPr>
        </p:nvSpPr>
        <p:spPr>
          <a:xfrm>
            <a:off x="2928938" y="3000375"/>
            <a:ext cx="3929062" cy="928688"/>
          </a:xfrm>
          <a:prstGeom prst="rect">
            <a:avLst/>
          </a:prstGeom>
        </p:spPr>
        <p:txBody>
          <a:bodyPr/>
          <a:lstStyle>
            <a:lvl1pPr algn="r">
              <a:buNone/>
              <a:defRPr sz="2400" baseline="0">
                <a:solidFill>
                  <a:schemeClr val="bg1">
                    <a:lumMod val="95000"/>
                  </a:schemeClr>
                </a:solidFill>
                <a:effectLst>
                  <a:outerShdw blurRad="50800" dist="63500" dir="8100000" algn="tr" rotWithShape="0">
                    <a:prstClr val="black">
                      <a:alpha val="61000"/>
                    </a:prst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9" name="Text Placeholder 98" hidden="1"/>
          <p:cNvSpPr>
            <a:spLocks noGrp="1"/>
          </p:cNvSpPr>
          <p:nvPr>
            <p:ph type="body" sz="quarter" idx="14"/>
          </p:nvPr>
        </p:nvSpPr>
        <p:spPr>
          <a:xfrm>
            <a:off x="428625" y="2286003"/>
            <a:ext cx="6929457" cy="1571625"/>
          </a:xfrm>
          <a:prstGeom prst="rect">
            <a:avLst/>
          </a:prstGeom>
        </p:spPr>
        <p:txBody>
          <a:bodyPr/>
          <a:lstStyle>
            <a:lvl1pPr>
              <a:buNone/>
              <a:defRPr cap="all" baseline="0">
                <a:solidFill>
                  <a:schemeClr val="bg1">
                    <a:lumMod val="95000"/>
                  </a:schemeClr>
                </a:solidFill>
                <a:effectLst>
                  <a:outerShdw blurRad="50800" dist="63500" dir="2700000" algn="tl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TextBox 26"/>
          <p:cNvSpPr txBox="1"/>
          <p:nvPr userDrawn="1"/>
        </p:nvSpPr>
        <p:spPr>
          <a:xfrm>
            <a:off x="-14" y="6488113"/>
            <a:ext cx="2643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www.lehmanlaw.com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428625" y="6488113"/>
            <a:ext cx="2643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www.lehmanlaw.com</a:t>
            </a:r>
          </a:p>
        </p:txBody>
      </p:sp>
      <p:sp>
        <p:nvSpPr>
          <p:cNvPr id="28" name="Title 27"/>
          <p:cNvSpPr>
            <a:spLocks noGrp="1"/>
          </p:cNvSpPr>
          <p:nvPr>
            <p:ph type="title"/>
          </p:nvPr>
        </p:nvSpPr>
        <p:spPr>
          <a:xfrm>
            <a:off x="-14262" y="142852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1"/>
          </p:nvPr>
        </p:nvSpPr>
        <p:spPr>
          <a:xfrm>
            <a:off x="-32" y="-71462"/>
            <a:ext cx="4714908" cy="285743"/>
          </a:xfrm>
          <a:prstGeom prst="rect">
            <a:avLst/>
          </a:prstGeom>
        </p:spPr>
        <p:txBody>
          <a:bodyPr/>
          <a:lstStyle>
            <a:lvl1pPr>
              <a:buNone/>
              <a:defRPr sz="1600" cap="all" baseline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2"/>
          </p:nvPr>
        </p:nvSpPr>
        <p:spPr>
          <a:xfrm>
            <a:off x="4857752" y="0"/>
            <a:ext cx="3857652" cy="214290"/>
          </a:xfrm>
          <a:prstGeom prst="rect">
            <a:avLst/>
          </a:prstGeom>
        </p:spPr>
        <p:txBody>
          <a:bodyPr/>
          <a:lstStyle>
            <a:lvl1pPr algn="r">
              <a:buNone/>
              <a:defRPr sz="1400" baseline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3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F9E35-EBDE-47BF-9BA2-71A4F693039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3EB62A4-AFD2-4491-8542-CF10F6C7760B}" type="datetimeFigureOut">
              <a:rPr lang="it-IT"/>
              <a:pPr>
                <a:defRPr/>
              </a:pPr>
              <a:t>02/12/2008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5FCA2-7B93-41C0-BB82-7860DE5DD1D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70" name="Rectangle 69"/>
          <p:cNvSpPr/>
          <p:nvPr/>
        </p:nvSpPr>
        <p:spPr>
          <a:xfrm>
            <a:off x="9066213" y="0"/>
            <a:ext cx="77787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2" name="Rectangle 61"/>
          <p:cNvSpPr/>
          <p:nvPr/>
        </p:nvSpPr>
        <p:spPr>
          <a:xfrm>
            <a:off x="7945438" y="5699125"/>
            <a:ext cx="1012825" cy="1000125"/>
          </a:xfrm>
          <a:prstGeom prst="rect">
            <a:avLst/>
          </a:prstGeom>
          <a:solidFill>
            <a:srgbClr val="C49500">
              <a:alpha val="8274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8" name="Rectangle 67"/>
          <p:cNvSpPr/>
          <p:nvPr/>
        </p:nvSpPr>
        <p:spPr>
          <a:xfrm>
            <a:off x="0" y="0"/>
            <a:ext cx="9001125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72" name="Rectangle 71"/>
          <p:cNvSpPr/>
          <p:nvPr/>
        </p:nvSpPr>
        <p:spPr>
          <a:xfrm>
            <a:off x="0" y="6745288"/>
            <a:ext cx="9144000" cy="1127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73" name="Rectangle 72"/>
          <p:cNvSpPr/>
          <p:nvPr/>
        </p:nvSpPr>
        <p:spPr>
          <a:xfrm>
            <a:off x="0" y="0"/>
            <a:ext cx="9144000" cy="214313"/>
          </a:xfrm>
          <a:prstGeom prst="rect">
            <a:avLst/>
          </a:prstGeom>
          <a:solidFill>
            <a:srgbClr val="FFCF3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3" name="Rectangle 62"/>
          <p:cNvSpPr/>
          <p:nvPr/>
        </p:nvSpPr>
        <p:spPr>
          <a:xfrm>
            <a:off x="0" y="6429375"/>
            <a:ext cx="9144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4" name="Rectangle 63"/>
          <p:cNvSpPr/>
          <p:nvPr/>
        </p:nvSpPr>
        <p:spPr>
          <a:xfrm rot="5400000">
            <a:off x="5464969" y="3250406"/>
            <a:ext cx="6858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5" name="Rectangle 64"/>
          <p:cNvSpPr/>
          <p:nvPr/>
        </p:nvSpPr>
        <p:spPr>
          <a:xfrm>
            <a:off x="8131175" y="5857875"/>
            <a:ext cx="1012825" cy="1000125"/>
          </a:xfrm>
          <a:prstGeom prst="rect">
            <a:avLst/>
          </a:prstGeom>
          <a:solidFill>
            <a:srgbClr val="FFC000">
              <a:alpha val="83000"/>
            </a:srgb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1035" name="Picture 65" descr="black 1200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59750" y="5913438"/>
            <a:ext cx="9636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Rectangle 68"/>
          <p:cNvSpPr/>
          <p:nvPr/>
        </p:nvSpPr>
        <p:spPr>
          <a:xfrm>
            <a:off x="0" y="857250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4"/>
          </p:nvPr>
        </p:nvSpPr>
        <p:spPr>
          <a:xfrm>
            <a:off x="6929438" y="-7938"/>
            <a:ext cx="21336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6994DF-F84D-4EFC-817F-963853602FD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-428625" y="6488113"/>
            <a:ext cx="2643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www.lehmanlaw.com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BFBFB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BFBFB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BFBFB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BFBFB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BFBFB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BFBFB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BFBFB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BFBFB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BFBFB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57188" y="2357438"/>
            <a:ext cx="8715375" cy="1643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state of the carbon market in the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world and the role of law firms</a:t>
            </a:r>
            <a:endParaRPr lang="it-IT" sz="2800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123" name="Text Placeholder 28"/>
          <p:cNvSpPr>
            <a:spLocks noGrp="1"/>
          </p:cNvSpPr>
          <p:nvPr>
            <p:ph type="body" sz="quarter" idx="10"/>
          </p:nvPr>
        </p:nvSpPr>
        <p:spPr bwMode="auto">
          <a:xfrm>
            <a:off x="1509713" y="400050"/>
            <a:ext cx="3071812" cy="2476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cap="none" dirty="0" smtClean="0">
                <a:solidFill>
                  <a:schemeClr val="bg1">
                    <a:lumMod val="95000"/>
                  </a:schemeClr>
                </a:solidFill>
              </a:rPr>
              <a:t>Aldo Settimio Boni de Nobili</a:t>
            </a:r>
          </a:p>
        </p:txBody>
      </p:sp>
      <p:sp>
        <p:nvSpPr>
          <p:cNvPr id="5124" name="Text Placeholder 28"/>
          <p:cNvSpPr>
            <a:spLocks noGrp="1"/>
          </p:cNvSpPr>
          <p:nvPr>
            <p:ph type="body" sz="quarter" idx="11"/>
          </p:nvPr>
        </p:nvSpPr>
        <p:spPr bwMode="auto">
          <a:xfrm>
            <a:off x="1509713" y="647700"/>
            <a:ext cx="3071812" cy="2492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Foreign legal counselor</a:t>
            </a:r>
          </a:p>
        </p:txBody>
      </p:sp>
      <p:sp>
        <p:nvSpPr>
          <p:cNvPr id="5125" name="Text Placeholder 28"/>
          <p:cNvSpPr>
            <a:spLocks noGrp="1"/>
          </p:cNvSpPr>
          <p:nvPr>
            <p:ph type="body" sz="quarter" idx="12"/>
          </p:nvPr>
        </p:nvSpPr>
        <p:spPr bwMode="auto">
          <a:xfrm>
            <a:off x="1509713" y="900113"/>
            <a:ext cx="3071812" cy="2492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LEHMAN, LEE &amp; XU</a:t>
            </a:r>
          </a:p>
        </p:txBody>
      </p:sp>
      <p:sp>
        <p:nvSpPr>
          <p:cNvPr id="12" name="Text Placeholder 28"/>
          <p:cNvSpPr txBox="1">
            <a:spLocks/>
          </p:cNvSpPr>
          <p:nvPr/>
        </p:nvSpPr>
        <p:spPr>
          <a:xfrm>
            <a:off x="1500188" y="1214422"/>
            <a:ext cx="3071812" cy="250825"/>
          </a:xfrm>
          <a:prstGeom prst="rect">
            <a:avLst/>
          </a:prstGeom>
        </p:spPr>
        <p:txBody>
          <a:bodyPr/>
          <a:lstStyle>
            <a:lvl1pPr algn="l">
              <a:lnSpc>
                <a:spcPts val="1400"/>
              </a:lnSpc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  <a:lvl2pPr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dirty="0" smtClean="0">
                <a:latin typeface="+mn-lt"/>
              </a:rPr>
              <a:t>abonidenobili@lehmanlaw.com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596" y="3526697"/>
            <a:ext cx="5357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CHINA CARBON INSIGHTS 2008</a:t>
            </a:r>
          </a:p>
          <a:p>
            <a:pPr algn="ctr"/>
            <a:r>
              <a:rPr lang="it-IT" sz="2000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Beijing, 2-3 December</a:t>
            </a:r>
            <a:endParaRPr lang="it-IT" sz="2000" dirty="0">
              <a:solidFill>
                <a:schemeClr val="bg1">
                  <a:lumMod val="9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0" y="1357298"/>
          <a:ext cx="8786842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1857356" y="4071942"/>
            <a:ext cx="4643470" cy="85725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/>
              <a:t>TOTAL</a:t>
            </a:r>
            <a:r>
              <a:rPr lang="it-IT" sz="2800" dirty="0" smtClean="0"/>
              <a:t> = 9,145 MtCO2e</a:t>
            </a:r>
            <a:endParaRPr lang="it-IT" sz="2800" dirty="0"/>
          </a:p>
        </p:txBody>
      </p:sp>
      <p:sp>
        <p:nvSpPr>
          <p:cNvPr id="7" name="Rectangle 6"/>
          <p:cNvSpPr/>
          <p:nvPr/>
        </p:nvSpPr>
        <p:spPr>
          <a:xfrm>
            <a:off x="2143108" y="1857364"/>
            <a:ext cx="2428892" cy="2143140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extBox 7"/>
          <p:cNvSpPr txBox="1"/>
          <p:nvPr/>
        </p:nvSpPr>
        <p:spPr>
          <a:xfrm>
            <a:off x="2143108" y="2571744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CDM + JI </a:t>
            </a:r>
          </a:p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20,1%</a:t>
            </a:r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250030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+mn-lt"/>
              </a:rPr>
              <a:t>660 MtCO2e</a:t>
            </a:r>
            <a:endParaRPr lang="it-IT" b="1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86446" y="1500174"/>
            <a:ext cx="2928958" cy="4929222"/>
          </a:xfrm>
          <a:prstGeom prst="rect">
            <a:avLst/>
          </a:prstGeom>
          <a:solidFill>
            <a:schemeClr val="tx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ctangle 11"/>
          <p:cNvSpPr/>
          <p:nvPr/>
        </p:nvSpPr>
        <p:spPr>
          <a:xfrm>
            <a:off x="5786446" y="1894352"/>
            <a:ext cx="2928958" cy="4286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RUSSIAN FED. (46%)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86446" y="235743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+mn-lt"/>
              </a:rPr>
              <a:t>3,330 MtCO2e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86446" y="2786058"/>
            <a:ext cx="2928958" cy="4286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UKRAINE (30%)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86446" y="328612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+mn-lt"/>
              </a:rPr>
              <a:t>2,170 MtCO2e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86446" y="3714752"/>
            <a:ext cx="2928958" cy="4286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EU-10 (24%)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86446" y="4214818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+mn-lt"/>
              </a:rPr>
              <a:t>  1,805 MtCO2e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32" y="1500174"/>
            <a:ext cx="2928958" cy="4929222"/>
          </a:xfrm>
          <a:prstGeom prst="rect">
            <a:avLst/>
          </a:prstGeom>
          <a:solidFill>
            <a:schemeClr val="tx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ctangle 24"/>
          <p:cNvSpPr/>
          <p:nvPr/>
        </p:nvSpPr>
        <p:spPr>
          <a:xfrm>
            <a:off x="5786446" y="1500174"/>
            <a:ext cx="2928958" cy="21431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AAUs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928926" y="1500174"/>
            <a:ext cx="2857520" cy="4929222"/>
          </a:xfrm>
          <a:prstGeom prst="rect">
            <a:avLst/>
          </a:prstGeom>
          <a:solidFill>
            <a:schemeClr val="tx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Rectangle 38"/>
          <p:cNvSpPr/>
          <p:nvPr/>
        </p:nvSpPr>
        <p:spPr>
          <a:xfrm>
            <a:off x="2928926" y="1894352"/>
            <a:ext cx="2857520" cy="4286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RUSSIAN FED. (36%)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57488" y="235743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+mn-lt"/>
              </a:rPr>
              <a:t>86,5 MtCO2e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928926" y="2786058"/>
            <a:ext cx="2857520" cy="4286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UKRAINE (33%)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57488" y="328612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+mn-lt"/>
              </a:rPr>
              <a:t>79 MtCO2e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928926" y="1500174"/>
            <a:ext cx="2857520" cy="21431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JI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-32" y="1894352"/>
            <a:ext cx="2928958" cy="4286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CHINA (70%)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32" y="235743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+mn-lt"/>
              </a:rPr>
              <a:t>1,120 MtCO2e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-32" y="2786058"/>
            <a:ext cx="2928958" cy="4286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INDIA (15%)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1406" y="328612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+mn-lt"/>
              </a:rPr>
              <a:t>240 MtCO2e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-32" y="3714752"/>
            <a:ext cx="2928958" cy="4286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REST OF ASIA  (5%)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406" y="4214818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+mn-lt"/>
              </a:rPr>
              <a:t>80 MtCO2e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-32" y="1500174"/>
            <a:ext cx="2928958" cy="21431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CDM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60704" y="3929066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u="sng" dirty="0" smtClean="0">
                <a:solidFill>
                  <a:schemeClr val="bg1"/>
                </a:solidFill>
              </a:rPr>
              <a:t>2 biggest players</a:t>
            </a:r>
            <a:endParaRPr lang="it-IT" sz="2400" b="1" u="sng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-32" y="4643446"/>
            <a:ext cx="2928958" cy="4286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REST OF THE WORLD (10%)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406" y="514351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+mn-lt"/>
              </a:rPr>
              <a:t>160 MtCO2e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6" name="Rectangle 55"/>
          <p:cNvSpPr/>
          <p:nvPr/>
        </p:nvSpPr>
        <p:spPr>
          <a:xfrm rot="5400000">
            <a:off x="58546" y="3727613"/>
            <a:ext cx="5786480" cy="45719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5" name="Rectangle 54"/>
          <p:cNvSpPr/>
          <p:nvPr/>
        </p:nvSpPr>
        <p:spPr>
          <a:xfrm rot="5400000">
            <a:off x="2916066" y="3727613"/>
            <a:ext cx="5786480" cy="45719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0" y="6745288"/>
            <a:ext cx="9144000" cy="1127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9" name="Rectangle 58"/>
          <p:cNvSpPr/>
          <p:nvPr/>
        </p:nvSpPr>
        <p:spPr>
          <a:xfrm>
            <a:off x="0" y="6429375"/>
            <a:ext cx="9144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0" name="Rectangle 59"/>
          <p:cNvSpPr/>
          <p:nvPr/>
        </p:nvSpPr>
        <p:spPr>
          <a:xfrm rot="5400000">
            <a:off x="5464969" y="3250406"/>
            <a:ext cx="6858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1" name="Rectangle 60"/>
          <p:cNvSpPr/>
          <p:nvPr/>
        </p:nvSpPr>
        <p:spPr>
          <a:xfrm>
            <a:off x="8131175" y="5857875"/>
            <a:ext cx="1012825" cy="1000125"/>
          </a:xfrm>
          <a:prstGeom prst="rect">
            <a:avLst/>
          </a:prstGeom>
          <a:solidFill>
            <a:srgbClr val="FFC000">
              <a:alpha val="83000"/>
            </a:srgb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62" name="Picture 65" descr="black 1200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9750" y="5913438"/>
            <a:ext cx="9636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TextBox 63"/>
          <p:cNvSpPr txBox="1"/>
          <p:nvPr/>
        </p:nvSpPr>
        <p:spPr>
          <a:xfrm>
            <a:off x="-428625" y="6488113"/>
            <a:ext cx="2643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www.lehmanlaw.com</a:t>
            </a:r>
          </a:p>
        </p:txBody>
      </p:sp>
      <p:sp>
        <p:nvSpPr>
          <p:cNvPr id="65" name="TextBox 4"/>
          <p:cNvSpPr txBox="1">
            <a:spLocks noChangeArrowheads="1"/>
          </p:cNvSpPr>
          <p:nvPr/>
        </p:nvSpPr>
        <p:spPr bwMode="auto">
          <a:xfrm>
            <a:off x="1" y="500063"/>
            <a:ext cx="871540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Demand and supply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66" name="TextBox 3"/>
          <p:cNvSpPr txBox="1">
            <a:spLocks noChangeArrowheads="1"/>
          </p:cNvSpPr>
          <p:nvPr/>
        </p:nvSpPr>
        <p:spPr bwMode="auto">
          <a:xfrm>
            <a:off x="0" y="273050"/>
            <a:ext cx="871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carbon market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0" y="0"/>
            <a:ext cx="8715404" cy="28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THE STATE OF THE CARBON MARKET IN THE WORLD AND THE ROLE OF LAW FIRMS</a:t>
            </a:r>
            <a:endParaRPr lang="it-IT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0" y="-71462"/>
            <a:ext cx="3500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CHINA CARBON INSIGHTS 2008</a:t>
            </a:r>
            <a:endParaRPr lang="it-IT" sz="1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32" y="857232"/>
            <a:ext cx="8715404" cy="64294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FORECASTS ON GLOBAL SUPPLIES BY 2012 (compliance)</a:t>
            </a:r>
            <a:endParaRPr lang="it-IT" sz="2400" b="1" dirty="0"/>
          </a:p>
        </p:txBody>
      </p:sp>
      <p:sp>
        <p:nvSpPr>
          <p:cNvPr id="63" name="Rectangle 62"/>
          <p:cNvSpPr/>
          <p:nvPr/>
        </p:nvSpPr>
        <p:spPr>
          <a:xfrm>
            <a:off x="0" y="857250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3" name="TextBox 52"/>
          <p:cNvSpPr txBox="1"/>
          <p:nvPr/>
        </p:nvSpPr>
        <p:spPr>
          <a:xfrm>
            <a:off x="6429388" y="6429396"/>
            <a:ext cx="171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latin typeface="+mn-lt"/>
              </a:rPr>
              <a:t>Source: World Bank</a:t>
            </a:r>
            <a:endParaRPr lang="it-IT" sz="1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00"/>
                            </p:stCondLst>
                            <p:childTnLst>
                              <p:par>
                                <p:cTn id="9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00"/>
                            </p:stCondLst>
                            <p:childTnLst>
                              <p:par>
                                <p:cTn id="1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500"/>
                            </p:stCondLst>
                            <p:childTnLst>
                              <p:par>
                                <p:cTn id="1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0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500"/>
                            </p:stCondLst>
                            <p:childTnLst>
                              <p:par>
                                <p:cTn id="1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/>
      <p:bldP spid="11" grpId="0" animBg="1"/>
      <p:bldP spid="12" grpId="0" animBg="1"/>
      <p:bldP spid="13" grpId="0"/>
      <p:bldP spid="14" grpId="0" animBg="1"/>
      <p:bldP spid="15" grpId="0"/>
      <p:bldP spid="16" grpId="0" animBg="1"/>
      <p:bldP spid="17" grpId="0"/>
      <p:bldP spid="19" grpId="0" animBg="1"/>
      <p:bldP spid="25" grpId="0" animBg="1"/>
      <p:bldP spid="38" grpId="0" animBg="1"/>
      <p:bldP spid="39" grpId="0" animBg="1"/>
      <p:bldP spid="40" grpId="0"/>
      <p:bldP spid="41" grpId="0" animBg="1"/>
      <p:bldP spid="42" grpId="0"/>
      <p:bldP spid="46" grpId="0" animBg="1"/>
      <p:bldP spid="47" grpId="0" animBg="1"/>
      <p:bldP spid="48" grpId="0"/>
      <p:bldP spid="49" grpId="0" animBg="1"/>
      <p:bldP spid="50" grpId="0"/>
      <p:bldP spid="51" grpId="0" animBg="1"/>
      <p:bldP spid="52" grpId="0"/>
      <p:bldP spid="54" grpId="0" animBg="1"/>
      <p:bldP spid="35" grpId="0"/>
      <p:bldP spid="36" grpId="0" animBg="1"/>
      <p:bldP spid="37" grpId="0"/>
      <p:bldP spid="56" grpId="0" animBg="1"/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-32" y="4929198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5" name="Rectangle 44"/>
          <p:cNvSpPr/>
          <p:nvPr/>
        </p:nvSpPr>
        <p:spPr>
          <a:xfrm>
            <a:off x="0" y="5143512"/>
            <a:ext cx="8715404" cy="857256"/>
          </a:xfrm>
          <a:prstGeom prst="rect">
            <a:avLst/>
          </a:prstGeom>
          <a:solidFill>
            <a:srgbClr val="F3D1EA">
              <a:alpha val="6235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Rectangle 45"/>
          <p:cNvSpPr/>
          <p:nvPr/>
        </p:nvSpPr>
        <p:spPr>
          <a:xfrm>
            <a:off x="3286116" y="5143968"/>
            <a:ext cx="5429288" cy="285524"/>
          </a:xfrm>
          <a:prstGeom prst="rect">
            <a:avLst/>
          </a:prstGeom>
          <a:solidFill>
            <a:srgbClr val="E69ED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MAIN ACTIVITIES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286116" y="5572368"/>
            <a:ext cx="5429288" cy="285524"/>
          </a:xfrm>
          <a:prstGeom prst="rect">
            <a:avLst/>
          </a:prstGeom>
          <a:solidFill>
            <a:srgbClr val="CF45A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LEHMAN, LEE &amp; XU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0" y="5143740"/>
            <a:ext cx="2143108" cy="369332"/>
          </a:xfrm>
          <a:prstGeom prst="rect">
            <a:avLst/>
          </a:prstGeom>
          <a:solidFill>
            <a:srgbClr val="5D135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+mn-lt"/>
              </a:rPr>
              <a:t>The role of law firms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1071546"/>
            <a:ext cx="8715404" cy="1143008"/>
          </a:xfrm>
          <a:prstGeom prst="rect">
            <a:avLst/>
          </a:prstGeom>
          <a:solidFill>
            <a:schemeClr val="accent5">
              <a:lumMod val="20000"/>
              <a:lumOff val="8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ctangle 28"/>
          <p:cNvSpPr/>
          <p:nvPr/>
        </p:nvSpPr>
        <p:spPr>
          <a:xfrm>
            <a:off x="3286116" y="1071546"/>
            <a:ext cx="5429288" cy="2857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“CARBON MARKET” AND  “CARBON MARKETS”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86116" y="1500174"/>
            <a:ext cx="5429288" cy="285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VOLUME OF THE MARKET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86116" y="1928802"/>
            <a:ext cx="5429288" cy="285752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DEMAND AND SUPPLY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1071546"/>
            <a:ext cx="207167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+mn-lt"/>
              </a:rPr>
              <a:t>The carbon market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0" y="857232"/>
            <a:ext cx="8715404" cy="5572164"/>
          </a:xfrm>
          <a:prstGeom prst="rect">
            <a:avLst/>
          </a:pr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Rectangle 32"/>
          <p:cNvSpPr/>
          <p:nvPr/>
        </p:nvSpPr>
        <p:spPr>
          <a:xfrm>
            <a:off x="0" y="2833440"/>
            <a:ext cx="8715404" cy="1583778"/>
          </a:xfrm>
          <a:prstGeom prst="rect">
            <a:avLst/>
          </a:prstGeom>
          <a:solidFill>
            <a:srgbClr val="ADFF9F">
              <a:alpha val="6235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ctangle 33"/>
          <p:cNvSpPr/>
          <p:nvPr/>
        </p:nvSpPr>
        <p:spPr>
          <a:xfrm>
            <a:off x="3286116" y="2833440"/>
            <a:ext cx="5429288" cy="297666"/>
          </a:xfrm>
          <a:prstGeom prst="rect">
            <a:avLst/>
          </a:prstGeom>
          <a:solidFill>
            <a:srgbClr val="47FF5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CURRENT STATUS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86116" y="3274210"/>
            <a:ext cx="5429288" cy="297666"/>
          </a:xfrm>
          <a:prstGeom prst="rect">
            <a:avLst/>
          </a:prstGeom>
          <a:solidFill>
            <a:srgbClr val="11FF1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MAIN BUYERS AND SELLERS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86116" y="3702838"/>
            <a:ext cx="5429288" cy="297666"/>
          </a:xfrm>
          <a:prstGeom prst="rect">
            <a:avLst/>
          </a:prstGeom>
          <a:solidFill>
            <a:srgbClr val="00DA0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PROJECTS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2837631"/>
            <a:ext cx="1357290" cy="369332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+mn-lt"/>
              </a:rPr>
              <a:t>CDM market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86116" y="4131466"/>
            <a:ext cx="5429288" cy="297666"/>
          </a:xfrm>
          <a:prstGeom prst="rect">
            <a:avLst/>
          </a:prstGeom>
          <a:solidFill>
            <a:srgbClr val="00B4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CERs PRICING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131175" y="5857875"/>
            <a:ext cx="1012825" cy="1000125"/>
          </a:xfrm>
          <a:prstGeom prst="rect">
            <a:avLst/>
          </a:prstGeom>
          <a:solidFill>
            <a:srgbClr val="FFC000">
              <a:alpha val="83000"/>
            </a:srgb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51" name="Picture 65" descr="black 120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9750" y="5913438"/>
            <a:ext cx="9636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TextBox 3"/>
          <p:cNvSpPr txBox="1">
            <a:spLocks noChangeArrowheads="1"/>
          </p:cNvSpPr>
          <p:nvPr/>
        </p:nvSpPr>
        <p:spPr bwMode="auto">
          <a:xfrm>
            <a:off x="0" y="273050"/>
            <a:ext cx="871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Abstract</a:t>
            </a:r>
          </a:p>
        </p:txBody>
      </p:sp>
      <p:sp>
        <p:nvSpPr>
          <p:cNvPr id="25" name="Rectangle 24"/>
          <p:cNvSpPr/>
          <p:nvPr/>
        </p:nvSpPr>
        <p:spPr>
          <a:xfrm rot="5400000">
            <a:off x="5464969" y="3250406"/>
            <a:ext cx="6858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6" name="Rectangle 25"/>
          <p:cNvSpPr/>
          <p:nvPr/>
        </p:nvSpPr>
        <p:spPr>
          <a:xfrm>
            <a:off x="8131175" y="5857875"/>
            <a:ext cx="1012825" cy="1000125"/>
          </a:xfrm>
          <a:prstGeom prst="rect">
            <a:avLst/>
          </a:prstGeom>
          <a:solidFill>
            <a:srgbClr val="FFC000">
              <a:alpha val="83000"/>
            </a:srgb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27" name="Picture 65" descr="black 120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9750" y="5913438"/>
            <a:ext cx="9636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Rectangle 43"/>
          <p:cNvSpPr/>
          <p:nvPr/>
        </p:nvSpPr>
        <p:spPr>
          <a:xfrm>
            <a:off x="0" y="857250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8" name="TextBox 47"/>
          <p:cNvSpPr txBox="1"/>
          <p:nvPr/>
        </p:nvSpPr>
        <p:spPr>
          <a:xfrm>
            <a:off x="0" y="0"/>
            <a:ext cx="8715404" cy="28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THE STATE OF THE CARBON MARKET IN THE WORLD AND THE ROLE OF LAW FIRMS</a:t>
            </a:r>
            <a:endParaRPr lang="it-IT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0" y="-71462"/>
            <a:ext cx="3500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CHINA CARBON INSIGHTS 2008</a:t>
            </a:r>
            <a:endParaRPr lang="it-IT" sz="1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-32" y="2621241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" y="500063"/>
            <a:ext cx="871540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Current status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0" y="273050"/>
            <a:ext cx="871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CDM market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57718" y="857232"/>
            <a:ext cx="4357686" cy="55721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0" y="857232"/>
            <a:ext cx="4357686" cy="55721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0" y="1357298"/>
          <a:ext cx="4357686" cy="450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562"/>
                <a:gridCol w="1452562"/>
                <a:gridCol w="1452562"/>
              </a:tblGrid>
              <a:tr h="71438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F3D1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Number of projects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CERs</a:t>
                      </a:r>
                      <a:endParaRPr lang="it-IT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it-IT" dirty="0" smtClean="0"/>
                        <a:t>Registered at the EB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1,243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233,479,091 per annum</a:t>
                      </a:r>
                      <a:endParaRPr lang="it-IT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it-IT" dirty="0" smtClean="0"/>
                        <a:t>Requesting registration at the EB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135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19,174,849 per annum</a:t>
                      </a:r>
                      <a:endParaRPr lang="it-IT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it-IT" dirty="0" smtClean="0"/>
                        <a:t>Other (under design,</a:t>
                      </a:r>
                      <a:r>
                        <a:rPr lang="it-IT" baseline="0" dirty="0" smtClean="0"/>
                        <a:t> validation, etc.)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2,822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N/A</a:t>
                      </a:r>
                      <a:endParaRPr lang="it-IT" dirty="0"/>
                    </a:p>
                  </a:txBody>
                  <a:tcPr/>
                </a:tc>
              </a:tr>
              <a:tr h="968714">
                <a:tc>
                  <a:txBody>
                    <a:bodyPr/>
                    <a:lstStyle/>
                    <a:p>
                      <a:r>
                        <a:rPr lang="it-IT" dirty="0" smtClean="0"/>
                        <a:t>CERs issued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N/A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195,000,000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357686" y="1357298"/>
          <a:ext cx="4357719" cy="4514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573"/>
                <a:gridCol w="1476385"/>
                <a:gridCol w="1428761"/>
              </a:tblGrid>
              <a:tr h="71438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Number</a:t>
                      </a:r>
                      <a:r>
                        <a:rPr lang="it-IT" baseline="0" dirty="0" smtClean="0"/>
                        <a:t> of projects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aseline="0" dirty="0" smtClean="0"/>
                        <a:t>CERs</a:t>
                      </a:r>
                      <a:endParaRPr lang="it-IT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it-IT" dirty="0" smtClean="0"/>
                        <a:t>Registered at the EB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317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124,452,943 per annum</a:t>
                      </a:r>
                      <a:endParaRPr lang="it-IT" dirty="0"/>
                    </a:p>
                  </a:txBody>
                  <a:tcPr/>
                </a:tc>
              </a:tr>
              <a:tr h="822158">
                <a:tc>
                  <a:txBody>
                    <a:bodyPr/>
                    <a:lstStyle/>
                    <a:p>
                      <a:r>
                        <a:rPr lang="it-IT" dirty="0" smtClean="0"/>
                        <a:t>Requesting registration at the</a:t>
                      </a:r>
                      <a:r>
                        <a:rPr lang="it-IT" baseline="0" dirty="0" smtClean="0"/>
                        <a:t> EB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1,283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N/A</a:t>
                      </a:r>
                      <a:endParaRPr lang="it-IT" dirty="0"/>
                    </a:p>
                  </a:txBody>
                  <a:tcPr/>
                </a:tc>
              </a:tr>
              <a:tr h="982583">
                <a:tc>
                  <a:txBody>
                    <a:bodyPr/>
                    <a:lstStyle/>
                    <a:p>
                      <a:r>
                        <a:rPr lang="it-IT" dirty="0" smtClean="0"/>
                        <a:t>Other under design,</a:t>
                      </a:r>
                      <a:r>
                        <a:rPr lang="it-IT" baseline="0" dirty="0" smtClean="0"/>
                        <a:t> validation, etc.)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1,707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N/A</a:t>
                      </a:r>
                      <a:endParaRPr lang="it-IT" dirty="0"/>
                    </a:p>
                  </a:txBody>
                  <a:tcPr/>
                </a:tc>
              </a:tr>
              <a:tr h="982583">
                <a:tc>
                  <a:txBody>
                    <a:bodyPr/>
                    <a:lstStyle/>
                    <a:p>
                      <a:r>
                        <a:rPr lang="it-IT" dirty="0" smtClean="0"/>
                        <a:t>CERs</a:t>
                      </a:r>
                      <a:r>
                        <a:rPr lang="it-IT" baseline="0" dirty="0" smtClean="0"/>
                        <a:t> issued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90,645,108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357686" y="857232"/>
            <a:ext cx="4357718" cy="500066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IN CHINA</a:t>
            </a:r>
            <a:endParaRPr lang="it-IT" b="1" dirty="0"/>
          </a:p>
        </p:txBody>
      </p:sp>
      <p:sp>
        <p:nvSpPr>
          <p:cNvPr id="10" name="Rectangle 9"/>
          <p:cNvSpPr/>
          <p:nvPr/>
        </p:nvSpPr>
        <p:spPr>
          <a:xfrm>
            <a:off x="0" y="857232"/>
            <a:ext cx="4357686" cy="50006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IN THE WORLD</a:t>
            </a:r>
            <a:endParaRPr lang="it-IT" b="1" dirty="0"/>
          </a:p>
        </p:txBody>
      </p:sp>
      <p:sp>
        <p:nvSpPr>
          <p:cNvPr id="9" name="Rectangle 8"/>
          <p:cNvSpPr/>
          <p:nvPr/>
        </p:nvSpPr>
        <p:spPr>
          <a:xfrm rot="5400000">
            <a:off x="1487306" y="3727612"/>
            <a:ext cx="5786480" cy="45719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2" name="Rectangle 11"/>
          <p:cNvSpPr/>
          <p:nvPr/>
        </p:nvSpPr>
        <p:spPr>
          <a:xfrm rot="5400000">
            <a:off x="5464969" y="3250406"/>
            <a:ext cx="6858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0" y="857250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5" name="Rectangle 14"/>
          <p:cNvSpPr/>
          <p:nvPr/>
        </p:nvSpPr>
        <p:spPr>
          <a:xfrm>
            <a:off x="0" y="6429375"/>
            <a:ext cx="9144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" name="TextBox 15"/>
          <p:cNvSpPr txBox="1"/>
          <p:nvPr/>
        </p:nvSpPr>
        <p:spPr>
          <a:xfrm>
            <a:off x="-428625" y="6488113"/>
            <a:ext cx="2643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www.lehmanlaw.com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131175" y="5857875"/>
            <a:ext cx="1012825" cy="1000125"/>
          </a:xfrm>
          <a:prstGeom prst="rect">
            <a:avLst/>
          </a:prstGeom>
          <a:solidFill>
            <a:srgbClr val="FFC000">
              <a:alpha val="83000"/>
            </a:srgb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18" name="Picture 65" descr="black 1200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9750" y="5913438"/>
            <a:ext cx="9636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0" y="0"/>
            <a:ext cx="8715404" cy="28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THE STATE OF THE CARBON MARKET IN THE WORLD AND THE ROLE OF LAW FIRMS</a:t>
            </a:r>
            <a:endParaRPr lang="it-IT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-71462"/>
            <a:ext cx="3500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CHINA CARBON INSIGHTS 2008</a:t>
            </a:r>
            <a:endParaRPr lang="it-IT" sz="1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0" y="6429396"/>
            <a:ext cx="35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dirty="0" smtClean="0">
                <a:solidFill>
                  <a:schemeClr val="bg1"/>
                </a:solidFill>
                <a:latin typeface="+mn-lt"/>
              </a:rPr>
              <a:t>Source: World Bank; </a:t>
            </a:r>
            <a:r>
              <a:rPr lang="it-IT" sz="1400" dirty="0" smtClean="0">
                <a:solidFill>
                  <a:schemeClr val="bg1"/>
                </a:solidFill>
                <a:latin typeface="+mn-lt"/>
              </a:rPr>
              <a:t>www.cdmcchina.gov.cn</a:t>
            </a:r>
            <a:endParaRPr lang="it-IT" sz="1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326340" y="857232"/>
            <a:ext cx="4389064" cy="55721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ctangle 11"/>
          <p:cNvSpPr/>
          <p:nvPr/>
        </p:nvSpPr>
        <p:spPr>
          <a:xfrm>
            <a:off x="0" y="857232"/>
            <a:ext cx="4357686" cy="55721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" y="500063"/>
            <a:ext cx="871540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Main buyers and sellers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0" y="273050"/>
            <a:ext cx="871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CDM market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170536" y="1428736"/>
          <a:ext cx="6548462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-1214478" y="1428736"/>
          <a:ext cx="6548462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angle 5"/>
          <p:cNvSpPr/>
          <p:nvPr/>
        </p:nvSpPr>
        <p:spPr>
          <a:xfrm>
            <a:off x="4326340" y="857232"/>
            <a:ext cx="4389064" cy="500066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BUYERS (countries)</a:t>
            </a:r>
            <a:endParaRPr lang="it-IT" b="1" dirty="0"/>
          </a:p>
        </p:txBody>
      </p:sp>
      <p:sp>
        <p:nvSpPr>
          <p:cNvPr id="7" name="Rectangle 6"/>
          <p:cNvSpPr/>
          <p:nvPr/>
        </p:nvSpPr>
        <p:spPr>
          <a:xfrm>
            <a:off x="0" y="857232"/>
            <a:ext cx="4326340" cy="50006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SELLERS (countries)</a:t>
            </a:r>
            <a:endParaRPr lang="it-IT" b="1" dirty="0"/>
          </a:p>
        </p:txBody>
      </p:sp>
      <p:sp>
        <p:nvSpPr>
          <p:cNvPr id="9" name="Rectangle 8"/>
          <p:cNvSpPr/>
          <p:nvPr/>
        </p:nvSpPr>
        <p:spPr>
          <a:xfrm rot="5400000">
            <a:off x="1415868" y="3727612"/>
            <a:ext cx="5786480" cy="45719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0" y="857250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8715404" cy="28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THE STATE OF THE CARBON MARKET IN THE WORLD AND THE ROLE OF LAW FIRMS</a:t>
            </a:r>
            <a:endParaRPr lang="it-IT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-71462"/>
            <a:ext cx="3500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CHINA CARBON INSIGHTS 2008</a:t>
            </a:r>
            <a:endParaRPr lang="it-IT" sz="1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 rot="5400000">
            <a:off x="5464969" y="3250406"/>
            <a:ext cx="6858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5" name="Rectangle 14"/>
          <p:cNvSpPr/>
          <p:nvPr/>
        </p:nvSpPr>
        <p:spPr>
          <a:xfrm>
            <a:off x="0" y="857250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0" y="6429375"/>
            <a:ext cx="9144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-428625" y="6488113"/>
            <a:ext cx="2643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www.lehmanlaw.com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31175" y="5857875"/>
            <a:ext cx="1012825" cy="1000125"/>
          </a:xfrm>
          <a:prstGeom prst="rect">
            <a:avLst/>
          </a:prstGeom>
          <a:solidFill>
            <a:srgbClr val="FFC000">
              <a:alpha val="83000"/>
            </a:srgb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19" name="Picture 65" descr="black 1200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59750" y="5913438"/>
            <a:ext cx="9636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6429388" y="6429396"/>
            <a:ext cx="171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latin typeface="+mn-lt"/>
              </a:rPr>
              <a:t>Source: World Bank</a:t>
            </a:r>
            <a:endParaRPr lang="it-IT" sz="1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Graphic spid="4" grpId="0">
        <p:bldAsOne/>
      </p:bldGraphic>
      <p:bldGraphic spid="5" grpId="0">
        <p:bldAsOne/>
      </p:bldGraphic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428736"/>
            <a:ext cx="4357686" cy="5000660"/>
          </a:xfrm>
          <a:prstGeom prst="rect">
            <a:avLst/>
          </a:prstGeom>
          <a:solidFill>
            <a:srgbClr val="FF0000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ctangle 11"/>
          <p:cNvSpPr/>
          <p:nvPr/>
        </p:nvSpPr>
        <p:spPr>
          <a:xfrm>
            <a:off x="0" y="5857892"/>
            <a:ext cx="4357686" cy="21431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Energy Systems International</a:t>
            </a:r>
            <a:endParaRPr lang="it-IT" sz="1600" dirty="0"/>
          </a:p>
        </p:txBody>
      </p:sp>
      <p:sp>
        <p:nvSpPr>
          <p:cNvPr id="30" name="Rectangle 29"/>
          <p:cNvSpPr/>
          <p:nvPr/>
        </p:nvSpPr>
        <p:spPr>
          <a:xfrm>
            <a:off x="0" y="5643578"/>
            <a:ext cx="4357686" cy="21431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Climate Change Capital</a:t>
            </a:r>
            <a:endParaRPr lang="it-IT" sz="1600" dirty="0"/>
          </a:p>
        </p:txBody>
      </p:sp>
      <p:sp>
        <p:nvSpPr>
          <p:cNvPr id="29" name="Rectangle 28"/>
          <p:cNvSpPr/>
          <p:nvPr/>
        </p:nvSpPr>
        <p:spPr>
          <a:xfrm>
            <a:off x="0" y="5429264"/>
            <a:ext cx="4357686" cy="21431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Essent Energy Trading</a:t>
            </a:r>
            <a:endParaRPr lang="it-IT" sz="1600" dirty="0"/>
          </a:p>
        </p:txBody>
      </p:sp>
      <p:sp>
        <p:nvSpPr>
          <p:cNvPr id="28" name="Rectangle 27"/>
          <p:cNvSpPr/>
          <p:nvPr/>
        </p:nvSpPr>
        <p:spPr>
          <a:xfrm>
            <a:off x="0" y="5214950"/>
            <a:ext cx="4357686" cy="21431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Kommunalkredit</a:t>
            </a:r>
            <a:endParaRPr lang="it-IT" sz="1600" dirty="0"/>
          </a:p>
        </p:txBody>
      </p:sp>
      <p:sp>
        <p:nvSpPr>
          <p:cNvPr id="27" name="Rectangle 26"/>
          <p:cNvSpPr/>
          <p:nvPr/>
        </p:nvSpPr>
        <p:spPr>
          <a:xfrm>
            <a:off x="0" y="5000636"/>
            <a:ext cx="4357686" cy="21431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Carbon Resource Management</a:t>
            </a:r>
            <a:endParaRPr lang="it-IT" sz="1600" dirty="0"/>
          </a:p>
        </p:txBody>
      </p:sp>
      <p:sp>
        <p:nvSpPr>
          <p:cNvPr id="26" name="Rectangle 25"/>
          <p:cNvSpPr/>
          <p:nvPr/>
        </p:nvSpPr>
        <p:spPr>
          <a:xfrm>
            <a:off x="0" y="4786322"/>
            <a:ext cx="4357686" cy="21431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Vitol</a:t>
            </a:r>
            <a:endParaRPr lang="it-IT" sz="1600" dirty="0"/>
          </a:p>
        </p:txBody>
      </p:sp>
      <p:sp>
        <p:nvSpPr>
          <p:cNvPr id="25" name="Rectangle 24"/>
          <p:cNvSpPr/>
          <p:nvPr/>
        </p:nvSpPr>
        <p:spPr>
          <a:xfrm>
            <a:off x="0" y="4572008"/>
            <a:ext cx="4357686" cy="21431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Marubeni</a:t>
            </a:r>
            <a:endParaRPr lang="it-IT" sz="1600" dirty="0"/>
          </a:p>
        </p:txBody>
      </p:sp>
      <p:sp>
        <p:nvSpPr>
          <p:cNvPr id="24" name="Rectangle 23"/>
          <p:cNvSpPr/>
          <p:nvPr/>
        </p:nvSpPr>
        <p:spPr>
          <a:xfrm>
            <a:off x="0" y="4357694"/>
            <a:ext cx="4357686" cy="21431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MGM</a:t>
            </a:r>
            <a:endParaRPr lang="it-IT" sz="1600" dirty="0"/>
          </a:p>
        </p:txBody>
      </p:sp>
      <p:sp>
        <p:nvSpPr>
          <p:cNvPr id="23" name="Rectangle 22"/>
          <p:cNvSpPr/>
          <p:nvPr/>
        </p:nvSpPr>
        <p:spPr>
          <a:xfrm>
            <a:off x="0" y="4143380"/>
            <a:ext cx="4357686" cy="21431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CAMCO</a:t>
            </a:r>
            <a:endParaRPr lang="it-IT" sz="1600" dirty="0"/>
          </a:p>
        </p:txBody>
      </p:sp>
      <p:sp>
        <p:nvSpPr>
          <p:cNvPr id="22" name="Rectangle 21"/>
          <p:cNvSpPr/>
          <p:nvPr/>
        </p:nvSpPr>
        <p:spPr>
          <a:xfrm>
            <a:off x="0" y="3929066"/>
            <a:ext cx="4357686" cy="21431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Agrinergy</a:t>
            </a:r>
            <a:endParaRPr lang="it-IT" sz="1600" dirty="0"/>
          </a:p>
        </p:txBody>
      </p:sp>
      <p:sp>
        <p:nvSpPr>
          <p:cNvPr id="21" name="Rectangle 20"/>
          <p:cNvSpPr/>
          <p:nvPr/>
        </p:nvSpPr>
        <p:spPr>
          <a:xfrm>
            <a:off x="0" y="3714752"/>
            <a:ext cx="4357686" cy="21431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ENEL</a:t>
            </a:r>
            <a:endParaRPr lang="it-IT" sz="1600" dirty="0"/>
          </a:p>
        </p:txBody>
      </p:sp>
      <p:sp>
        <p:nvSpPr>
          <p:cNvPr id="20" name="Rectangle 19"/>
          <p:cNvSpPr/>
          <p:nvPr/>
        </p:nvSpPr>
        <p:spPr>
          <a:xfrm>
            <a:off x="0" y="3500438"/>
            <a:ext cx="4357686" cy="21431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Trading Emissions</a:t>
            </a:r>
            <a:endParaRPr lang="it-IT" sz="1600" dirty="0"/>
          </a:p>
        </p:txBody>
      </p:sp>
      <p:sp>
        <p:nvSpPr>
          <p:cNvPr id="19" name="Rectangle 18"/>
          <p:cNvSpPr/>
          <p:nvPr/>
        </p:nvSpPr>
        <p:spPr>
          <a:xfrm>
            <a:off x="0" y="3286124"/>
            <a:ext cx="4357686" cy="21431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Mitsubishi</a:t>
            </a:r>
            <a:endParaRPr lang="it-IT" sz="1600" dirty="0"/>
          </a:p>
        </p:txBody>
      </p:sp>
      <p:sp>
        <p:nvSpPr>
          <p:cNvPr id="18" name="Rectangle 17"/>
          <p:cNvSpPr/>
          <p:nvPr/>
        </p:nvSpPr>
        <p:spPr>
          <a:xfrm>
            <a:off x="0" y="3071810"/>
            <a:ext cx="4357686" cy="21431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Cargill International</a:t>
            </a:r>
            <a:endParaRPr lang="it-IT" sz="1600" dirty="0"/>
          </a:p>
        </p:txBody>
      </p:sp>
      <p:sp>
        <p:nvSpPr>
          <p:cNvPr id="17" name="Rectangle 16"/>
          <p:cNvSpPr/>
          <p:nvPr/>
        </p:nvSpPr>
        <p:spPr>
          <a:xfrm>
            <a:off x="0" y="2857496"/>
            <a:ext cx="4357686" cy="21431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RWE</a:t>
            </a:r>
            <a:endParaRPr lang="it-IT" sz="1600" dirty="0"/>
          </a:p>
        </p:txBody>
      </p:sp>
      <p:sp>
        <p:nvSpPr>
          <p:cNvPr id="16" name="Rectangle 15"/>
          <p:cNvSpPr/>
          <p:nvPr/>
        </p:nvSpPr>
        <p:spPr>
          <a:xfrm>
            <a:off x="0" y="2643182"/>
            <a:ext cx="4357686" cy="21431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IBRD</a:t>
            </a:r>
            <a:endParaRPr lang="it-IT" sz="1600" dirty="0"/>
          </a:p>
        </p:txBody>
      </p:sp>
      <p:sp>
        <p:nvSpPr>
          <p:cNvPr id="15" name="Rectangle 14"/>
          <p:cNvSpPr/>
          <p:nvPr/>
        </p:nvSpPr>
        <p:spPr>
          <a:xfrm>
            <a:off x="0" y="2428868"/>
            <a:ext cx="4357686" cy="21431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EDF Trading</a:t>
            </a:r>
            <a:endParaRPr lang="it-IT" sz="1600" dirty="0"/>
          </a:p>
        </p:txBody>
      </p:sp>
      <p:sp>
        <p:nvSpPr>
          <p:cNvPr id="14" name="Rectangle 13"/>
          <p:cNvSpPr/>
          <p:nvPr/>
        </p:nvSpPr>
        <p:spPr>
          <a:xfrm>
            <a:off x="0" y="2214554"/>
            <a:ext cx="4357686" cy="21431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AgCert</a:t>
            </a:r>
            <a:endParaRPr lang="it-IT" sz="1600" dirty="0"/>
          </a:p>
        </p:txBody>
      </p:sp>
      <p:sp>
        <p:nvSpPr>
          <p:cNvPr id="13" name="Rectangle 12"/>
          <p:cNvSpPr/>
          <p:nvPr/>
        </p:nvSpPr>
        <p:spPr>
          <a:xfrm>
            <a:off x="0" y="2000240"/>
            <a:ext cx="4357686" cy="21431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Carbon Asset Management Sweden </a:t>
            </a:r>
            <a:endParaRPr lang="it-IT" sz="1600" dirty="0"/>
          </a:p>
        </p:txBody>
      </p:sp>
      <p:sp>
        <p:nvSpPr>
          <p:cNvPr id="10" name="Rectangle 9"/>
          <p:cNvSpPr/>
          <p:nvPr/>
        </p:nvSpPr>
        <p:spPr>
          <a:xfrm>
            <a:off x="0" y="1785926"/>
            <a:ext cx="4357686" cy="21431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Eco Securities</a:t>
            </a:r>
            <a:endParaRPr lang="it-IT" sz="1600" dirty="0"/>
          </a:p>
        </p:txBody>
      </p:sp>
      <p:sp>
        <p:nvSpPr>
          <p:cNvPr id="4" name="Rectangle 3"/>
          <p:cNvSpPr/>
          <p:nvPr/>
        </p:nvSpPr>
        <p:spPr>
          <a:xfrm>
            <a:off x="0" y="857232"/>
            <a:ext cx="4357686" cy="57150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TOP 20 BUYERS (2007)</a:t>
            </a:r>
            <a:endParaRPr lang="it-IT" dirty="0"/>
          </a:p>
        </p:txBody>
      </p:sp>
      <p:sp>
        <p:nvSpPr>
          <p:cNvPr id="31" name="Rectangle 30"/>
          <p:cNvSpPr/>
          <p:nvPr/>
        </p:nvSpPr>
        <p:spPr>
          <a:xfrm>
            <a:off x="4357686" y="1428736"/>
            <a:ext cx="4357686" cy="5000660"/>
          </a:xfrm>
          <a:prstGeom prst="rect">
            <a:avLst/>
          </a:prstGeom>
          <a:solidFill>
            <a:srgbClr val="00E22B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ctangle 31"/>
          <p:cNvSpPr/>
          <p:nvPr/>
        </p:nvSpPr>
        <p:spPr>
          <a:xfrm>
            <a:off x="4357686" y="5857892"/>
            <a:ext cx="4357686" cy="2143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AGET</a:t>
            </a:r>
            <a:endParaRPr lang="it-IT" sz="1600" dirty="0"/>
          </a:p>
        </p:txBody>
      </p:sp>
      <p:sp>
        <p:nvSpPr>
          <p:cNvPr id="33" name="Rectangle 32"/>
          <p:cNvSpPr/>
          <p:nvPr/>
        </p:nvSpPr>
        <p:spPr>
          <a:xfrm>
            <a:off x="4357686" y="5643578"/>
            <a:ext cx="4357686" cy="2143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Asia Carbon</a:t>
            </a:r>
            <a:endParaRPr lang="it-IT" sz="1600" dirty="0"/>
          </a:p>
        </p:txBody>
      </p:sp>
      <p:sp>
        <p:nvSpPr>
          <p:cNvPr id="34" name="Rectangle 33"/>
          <p:cNvSpPr/>
          <p:nvPr/>
        </p:nvSpPr>
        <p:spPr>
          <a:xfrm>
            <a:off x="4357686" y="5429264"/>
            <a:ext cx="4357686" cy="2143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Millennium Capital Services</a:t>
            </a:r>
            <a:endParaRPr lang="it-IT" sz="1600" dirty="0"/>
          </a:p>
        </p:txBody>
      </p:sp>
      <p:sp>
        <p:nvSpPr>
          <p:cNvPr id="35" name="Rectangle 34"/>
          <p:cNvSpPr/>
          <p:nvPr/>
        </p:nvSpPr>
        <p:spPr>
          <a:xfrm>
            <a:off x="4357686" y="5214950"/>
            <a:ext cx="4357686" cy="2143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Hunan CDM Project Service Center</a:t>
            </a:r>
            <a:endParaRPr lang="it-IT" sz="1600" dirty="0"/>
          </a:p>
        </p:txBody>
      </p:sp>
      <p:sp>
        <p:nvSpPr>
          <p:cNvPr id="36" name="Rectangle 35"/>
          <p:cNvSpPr/>
          <p:nvPr/>
        </p:nvSpPr>
        <p:spPr>
          <a:xfrm>
            <a:off x="4357686" y="5000636"/>
            <a:ext cx="4357686" cy="2143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Easy Carbon</a:t>
            </a:r>
            <a:endParaRPr lang="it-IT" sz="1600" dirty="0"/>
          </a:p>
        </p:txBody>
      </p:sp>
      <p:sp>
        <p:nvSpPr>
          <p:cNvPr id="37" name="Rectangle 36"/>
          <p:cNvSpPr/>
          <p:nvPr/>
        </p:nvSpPr>
        <p:spPr>
          <a:xfrm>
            <a:off x="4357686" y="4786322"/>
            <a:ext cx="4357686" cy="2143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CWEME</a:t>
            </a:r>
            <a:endParaRPr lang="it-IT" sz="1600" dirty="0"/>
          </a:p>
        </p:txBody>
      </p:sp>
      <p:sp>
        <p:nvSpPr>
          <p:cNvPr id="38" name="Rectangle 37"/>
          <p:cNvSpPr/>
          <p:nvPr/>
        </p:nvSpPr>
        <p:spPr>
          <a:xfrm>
            <a:off x="4357686" y="4572008"/>
            <a:ext cx="4357686" cy="2143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MGM</a:t>
            </a:r>
            <a:endParaRPr lang="it-IT" sz="1600" dirty="0"/>
          </a:p>
        </p:txBody>
      </p:sp>
      <p:sp>
        <p:nvSpPr>
          <p:cNvPr id="39" name="Rectangle 38"/>
          <p:cNvSpPr/>
          <p:nvPr/>
        </p:nvSpPr>
        <p:spPr>
          <a:xfrm>
            <a:off x="4357686" y="4357694"/>
            <a:ext cx="4357686" cy="2143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Ecoenergy</a:t>
            </a:r>
            <a:endParaRPr lang="it-IT" sz="1600" dirty="0"/>
          </a:p>
        </p:txBody>
      </p:sp>
      <p:sp>
        <p:nvSpPr>
          <p:cNvPr id="40" name="Rectangle 39"/>
          <p:cNvSpPr/>
          <p:nvPr/>
        </p:nvSpPr>
        <p:spPr>
          <a:xfrm>
            <a:off x="4357686" y="4143380"/>
            <a:ext cx="4357686" cy="2143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Senergy Global</a:t>
            </a:r>
            <a:endParaRPr lang="it-IT" sz="1600" dirty="0"/>
          </a:p>
        </p:txBody>
      </p:sp>
      <p:sp>
        <p:nvSpPr>
          <p:cNvPr id="41" name="Rectangle 40"/>
          <p:cNvSpPr/>
          <p:nvPr/>
        </p:nvSpPr>
        <p:spPr>
          <a:xfrm>
            <a:off x="4357686" y="3929066"/>
            <a:ext cx="4357686" cy="2143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Agrinergy</a:t>
            </a:r>
            <a:endParaRPr lang="it-IT" sz="1600" dirty="0"/>
          </a:p>
        </p:txBody>
      </p:sp>
      <p:sp>
        <p:nvSpPr>
          <p:cNvPr id="42" name="Rectangle 41"/>
          <p:cNvSpPr/>
          <p:nvPr/>
        </p:nvSpPr>
        <p:spPr>
          <a:xfrm>
            <a:off x="4357686" y="3714752"/>
            <a:ext cx="4357686" cy="2143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WB-CF</a:t>
            </a:r>
            <a:endParaRPr lang="it-IT" sz="1600" dirty="0"/>
          </a:p>
        </p:txBody>
      </p:sp>
      <p:sp>
        <p:nvSpPr>
          <p:cNvPr id="43" name="Rectangle 42"/>
          <p:cNvSpPr/>
          <p:nvPr/>
        </p:nvSpPr>
        <p:spPr>
          <a:xfrm>
            <a:off x="4357686" y="3500438"/>
            <a:ext cx="4357686" cy="2143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Mitsubishi UF J Securities</a:t>
            </a:r>
            <a:endParaRPr lang="it-IT" sz="1600" dirty="0"/>
          </a:p>
        </p:txBody>
      </p:sp>
      <p:sp>
        <p:nvSpPr>
          <p:cNvPr id="44" name="Rectangle 43"/>
          <p:cNvSpPr/>
          <p:nvPr/>
        </p:nvSpPr>
        <p:spPr>
          <a:xfrm>
            <a:off x="4357686" y="3286124"/>
            <a:ext cx="4357686" cy="2143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CAMCO</a:t>
            </a:r>
            <a:endParaRPr lang="it-IT" sz="1600" dirty="0"/>
          </a:p>
        </p:txBody>
      </p:sp>
      <p:sp>
        <p:nvSpPr>
          <p:cNvPr id="45" name="Rectangle 44"/>
          <p:cNvSpPr/>
          <p:nvPr/>
        </p:nvSpPr>
        <p:spPr>
          <a:xfrm>
            <a:off x="4357686" y="3071810"/>
            <a:ext cx="4357686" cy="2143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Zenith Energy Services</a:t>
            </a:r>
            <a:endParaRPr lang="it-IT" sz="1600" dirty="0"/>
          </a:p>
        </p:txBody>
      </p:sp>
      <p:sp>
        <p:nvSpPr>
          <p:cNvPr id="46" name="Rectangle 45"/>
          <p:cNvSpPr/>
          <p:nvPr/>
        </p:nvSpPr>
        <p:spPr>
          <a:xfrm>
            <a:off x="4357686" y="2857496"/>
            <a:ext cx="4357686" cy="2143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Tsinghua University</a:t>
            </a:r>
            <a:endParaRPr lang="it-IT" sz="1600" dirty="0"/>
          </a:p>
        </p:txBody>
      </p:sp>
      <p:sp>
        <p:nvSpPr>
          <p:cNvPr id="47" name="Rectangle 46"/>
          <p:cNvSpPr/>
          <p:nvPr/>
        </p:nvSpPr>
        <p:spPr>
          <a:xfrm>
            <a:off x="4357686" y="2643182"/>
            <a:ext cx="4357686" cy="2143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Econinvest</a:t>
            </a:r>
            <a:endParaRPr lang="it-IT" sz="1600" dirty="0"/>
          </a:p>
        </p:txBody>
      </p:sp>
      <p:sp>
        <p:nvSpPr>
          <p:cNvPr id="48" name="Rectangle 47"/>
          <p:cNvSpPr/>
          <p:nvPr/>
        </p:nvSpPr>
        <p:spPr>
          <a:xfrm>
            <a:off x="4357686" y="2428868"/>
            <a:ext cx="4357686" cy="2143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PricewaterhouseCoopers</a:t>
            </a:r>
            <a:endParaRPr lang="it-IT" sz="1600" dirty="0"/>
          </a:p>
        </p:txBody>
      </p:sp>
      <p:sp>
        <p:nvSpPr>
          <p:cNvPr id="49" name="Rectangle 48"/>
          <p:cNvSpPr/>
          <p:nvPr/>
        </p:nvSpPr>
        <p:spPr>
          <a:xfrm>
            <a:off x="4357686" y="2214554"/>
            <a:ext cx="4357686" cy="2143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Beijing Tianqing Power International</a:t>
            </a:r>
            <a:endParaRPr lang="it-IT" sz="1600" dirty="0"/>
          </a:p>
        </p:txBody>
      </p:sp>
      <p:sp>
        <p:nvSpPr>
          <p:cNvPr id="50" name="Rectangle 49"/>
          <p:cNvSpPr/>
          <p:nvPr/>
        </p:nvSpPr>
        <p:spPr>
          <a:xfrm>
            <a:off x="4357686" y="2000240"/>
            <a:ext cx="4357686" cy="2143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AgCert</a:t>
            </a:r>
            <a:endParaRPr lang="it-IT" sz="1600" dirty="0"/>
          </a:p>
        </p:txBody>
      </p:sp>
      <p:sp>
        <p:nvSpPr>
          <p:cNvPr id="51" name="Rectangle 50"/>
          <p:cNvSpPr/>
          <p:nvPr/>
        </p:nvSpPr>
        <p:spPr>
          <a:xfrm>
            <a:off x="4357686" y="1785926"/>
            <a:ext cx="4357686" cy="2143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Eco Securities</a:t>
            </a:r>
            <a:endParaRPr lang="it-IT" sz="1600" dirty="0"/>
          </a:p>
        </p:txBody>
      </p:sp>
      <p:sp>
        <p:nvSpPr>
          <p:cNvPr id="5" name="Rectangle 4"/>
          <p:cNvSpPr/>
          <p:nvPr/>
        </p:nvSpPr>
        <p:spPr>
          <a:xfrm>
            <a:off x="4357686" y="857232"/>
            <a:ext cx="4357718" cy="571504"/>
          </a:xfrm>
          <a:prstGeom prst="rect">
            <a:avLst/>
          </a:prstGeom>
          <a:solidFill>
            <a:srgbClr val="003E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TOP 20 PDD CONSULTANTS (2007)</a:t>
            </a:r>
            <a:endParaRPr lang="it-IT" dirty="0"/>
          </a:p>
        </p:txBody>
      </p:sp>
      <p:sp>
        <p:nvSpPr>
          <p:cNvPr id="52" name="Rectangle 51"/>
          <p:cNvSpPr/>
          <p:nvPr/>
        </p:nvSpPr>
        <p:spPr>
          <a:xfrm rot="5400000">
            <a:off x="1441586" y="3727612"/>
            <a:ext cx="5786480" cy="45719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3" name="Rectangle 52"/>
          <p:cNvSpPr/>
          <p:nvPr/>
        </p:nvSpPr>
        <p:spPr>
          <a:xfrm rot="5400000">
            <a:off x="5464969" y="3250406"/>
            <a:ext cx="6858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4" name="Rectangle 53"/>
          <p:cNvSpPr/>
          <p:nvPr/>
        </p:nvSpPr>
        <p:spPr>
          <a:xfrm>
            <a:off x="0" y="857250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5" name="Rectangle 54"/>
          <p:cNvSpPr/>
          <p:nvPr/>
        </p:nvSpPr>
        <p:spPr>
          <a:xfrm>
            <a:off x="0" y="6429375"/>
            <a:ext cx="9144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6" name="TextBox 55"/>
          <p:cNvSpPr txBox="1"/>
          <p:nvPr/>
        </p:nvSpPr>
        <p:spPr>
          <a:xfrm>
            <a:off x="-428625" y="6488113"/>
            <a:ext cx="2643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www.lehmanlaw.com</a:t>
            </a:r>
          </a:p>
        </p:txBody>
      </p:sp>
      <p:sp>
        <p:nvSpPr>
          <p:cNvPr id="57" name="Rectangle 56"/>
          <p:cNvSpPr/>
          <p:nvPr/>
        </p:nvSpPr>
        <p:spPr>
          <a:xfrm>
            <a:off x="8131175" y="5857875"/>
            <a:ext cx="1012825" cy="1000125"/>
          </a:xfrm>
          <a:prstGeom prst="rect">
            <a:avLst/>
          </a:prstGeom>
          <a:solidFill>
            <a:srgbClr val="FFC000">
              <a:alpha val="83000"/>
            </a:srgb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58" name="Picture 65" descr="black 120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9750" y="5913438"/>
            <a:ext cx="9636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TextBox 58"/>
          <p:cNvSpPr txBox="1"/>
          <p:nvPr/>
        </p:nvSpPr>
        <p:spPr>
          <a:xfrm>
            <a:off x="6429388" y="6429396"/>
            <a:ext cx="171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latin typeface="+mn-lt"/>
              </a:rPr>
              <a:t>Source: </a:t>
            </a:r>
            <a:r>
              <a:rPr lang="it-IT" sz="1400" dirty="0" smtClean="0">
                <a:solidFill>
                  <a:prstClr val="white"/>
                </a:solidFill>
                <a:latin typeface="Calibri"/>
              </a:rPr>
              <a:t>UNEP Risø</a:t>
            </a:r>
            <a:endParaRPr lang="it-IT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0" name="TextBox 3"/>
          <p:cNvSpPr txBox="1">
            <a:spLocks noChangeArrowheads="1"/>
          </p:cNvSpPr>
          <p:nvPr/>
        </p:nvSpPr>
        <p:spPr bwMode="auto">
          <a:xfrm>
            <a:off x="0" y="273050"/>
            <a:ext cx="871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CDM market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0" y="0"/>
            <a:ext cx="8715404" cy="28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THE STATE OF THE CARBON MARKET IN THE WORLD AND THE ROLE OF LAW FIRMS</a:t>
            </a:r>
            <a:endParaRPr lang="it-IT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0" y="-71462"/>
            <a:ext cx="3500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CHINA CARBON INSIGHTS 2008</a:t>
            </a:r>
            <a:endParaRPr lang="it-IT" sz="1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63" name="TextBox 4"/>
          <p:cNvSpPr txBox="1">
            <a:spLocks noChangeArrowheads="1"/>
          </p:cNvSpPr>
          <p:nvPr/>
        </p:nvSpPr>
        <p:spPr bwMode="auto">
          <a:xfrm>
            <a:off x="1" y="500063"/>
            <a:ext cx="871540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Main buyers and sellers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30" grpId="0" animBg="1"/>
      <p:bldP spid="29" grpId="0" animBg="1"/>
      <p:bldP spid="28" grpId="0" animBg="1"/>
      <p:bldP spid="27" grpId="0" animBg="1"/>
      <p:bldP spid="26" grpId="0" animBg="1"/>
      <p:bldP spid="25" grpId="0" animBg="1"/>
      <p:bldP spid="24" grpId="0" animBg="1"/>
      <p:bldP spid="23" grpId="0" animBg="1"/>
      <p:bldP spid="22" grpId="0" animBg="1"/>
      <p:bldP spid="21" grpId="0" animBg="1"/>
      <p:bldP spid="20" grpId="0" animBg="1"/>
      <p:bldP spid="19" grpId="0" animBg="1"/>
      <p:bldP spid="18" grpId="0" animBg="1"/>
      <p:bldP spid="17" grpId="0" animBg="1"/>
      <p:bldP spid="16" grpId="0" animBg="1"/>
      <p:bldP spid="15" grpId="0" animBg="1"/>
      <p:bldP spid="14" grpId="0" animBg="1"/>
      <p:bldP spid="13" grpId="0" animBg="1"/>
      <p:bldP spid="1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357718" y="857232"/>
            <a:ext cx="4357686" cy="5572164"/>
          </a:xfrm>
          <a:prstGeom prst="rect">
            <a:avLst/>
          </a:prstGeom>
          <a:solidFill>
            <a:srgbClr val="FF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ctangle 17"/>
          <p:cNvSpPr/>
          <p:nvPr/>
        </p:nvSpPr>
        <p:spPr>
          <a:xfrm>
            <a:off x="0" y="857232"/>
            <a:ext cx="4357686" cy="5572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" y="500063"/>
            <a:ext cx="871540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Projects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0" y="273050"/>
            <a:ext cx="871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CDM market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143240" y="1428736"/>
          <a:ext cx="6548462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4357686" y="857232"/>
            <a:ext cx="4357718" cy="500066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CHINA (volume supplied)</a:t>
            </a:r>
            <a:endParaRPr lang="it-IT" b="1" dirty="0"/>
          </a:p>
        </p:txBody>
      </p:sp>
      <p:sp>
        <p:nvSpPr>
          <p:cNvPr id="7" name="Rectangle 6"/>
          <p:cNvSpPr/>
          <p:nvPr/>
        </p:nvSpPr>
        <p:spPr>
          <a:xfrm>
            <a:off x="0" y="857232"/>
            <a:ext cx="4357686" cy="50006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GLOBAL (volume supplied)</a:t>
            </a:r>
            <a:endParaRPr lang="it-IT" b="1" dirty="0"/>
          </a:p>
        </p:txBody>
      </p:sp>
      <p:sp>
        <p:nvSpPr>
          <p:cNvPr id="8" name="Rectangle 7"/>
          <p:cNvSpPr/>
          <p:nvPr/>
        </p:nvSpPr>
        <p:spPr>
          <a:xfrm rot="5400000">
            <a:off x="1441586" y="3727612"/>
            <a:ext cx="5786480" cy="45719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0" y="857250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graphicFrame>
        <p:nvGraphicFramePr>
          <p:cNvPr id="11" name="Chart 10"/>
          <p:cNvGraphicFramePr/>
          <p:nvPr/>
        </p:nvGraphicFramePr>
        <p:xfrm>
          <a:off x="-1255421" y="1415088"/>
          <a:ext cx="6548462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11"/>
          <p:cNvSpPr/>
          <p:nvPr/>
        </p:nvSpPr>
        <p:spPr>
          <a:xfrm rot="5400000">
            <a:off x="5464969" y="3250406"/>
            <a:ext cx="6858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0" y="857250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0" y="6429375"/>
            <a:ext cx="9144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5" name="TextBox 14"/>
          <p:cNvSpPr txBox="1"/>
          <p:nvPr/>
        </p:nvSpPr>
        <p:spPr>
          <a:xfrm>
            <a:off x="-428625" y="6488113"/>
            <a:ext cx="2643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www.lehmanlaw.com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131175" y="5857875"/>
            <a:ext cx="1012825" cy="1000125"/>
          </a:xfrm>
          <a:prstGeom prst="rect">
            <a:avLst/>
          </a:prstGeom>
          <a:solidFill>
            <a:srgbClr val="FFC000">
              <a:alpha val="83000"/>
            </a:srgb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17" name="Picture 65" descr="black 1200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59750" y="5913438"/>
            <a:ext cx="9636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0" y="0"/>
            <a:ext cx="8715404" cy="28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THE STATE OF THE CARBON MARKET IN THE WORLD AND THE ROLE OF LAW FIRMS</a:t>
            </a:r>
            <a:endParaRPr lang="it-IT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-71462"/>
            <a:ext cx="3500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CHINA CARBON INSIGHTS 2008</a:t>
            </a:r>
            <a:endParaRPr lang="it-IT" sz="1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29388" y="6429396"/>
            <a:ext cx="171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latin typeface="+mn-lt"/>
              </a:rPr>
              <a:t>Source: World Bank</a:t>
            </a:r>
            <a:endParaRPr lang="it-IT" sz="1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Graphic spid="4" grpId="0">
        <p:bldAsOne/>
      </p:bldGraphic>
      <p:bldP spid="8" grpId="0" animBg="1"/>
      <p:bldGraphic spid="11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286248" y="857232"/>
            <a:ext cx="4429156" cy="55721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ctangle 22"/>
          <p:cNvSpPr/>
          <p:nvPr/>
        </p:nvSpPr>
        <p:spPr>
          <a:xfrm>
            <a:off x="0" y="857232"/>
            <a:ext cx="4286248" cy="55721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6" name="Chart 5"/>
          <p:cNvGraphicFramePr/>
          <p:nvPr/>
        </p:nvGraphicFramePr>
        <p:xfrm>
          <a:off x="-1200830" y="1442384"/>
          <a:ext cx="6548462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3214678" y="1226483"/>
          <a:ext cx="6548462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4286248" y="857232"/>
            <a:ext cx="4429156" cy="500066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CHINA (pipeline per sector)</a:t>
            </a:r>
            <a:endParaRPr lang="it-IT" b="1" dirty="0"/>
          </a:p>
        </p:txBody>
      </p:sp>
      <p:sp>
        <p:nvSpPr>
          <p:cNvPr id="9" name="Rectangle 8"/>
          <p:cNvSpPr/>
          <p:nvPr/>
        </p:nvSpPr>
        <p:spPr>
          <a:xfrm>
            <a:off x="0" y="857232"/>
            <a:ext cx="4286248" cy="50006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GLOBAL (pipeline per sector)</a:t>
            </a:r>
            <a:endParaRPr lang="it-IT" b="1" dirty="0"/>
          </a:p>
        </p:txBody>
      </p:sp>
      <p:sp>
        <p:nvSpPr>
          <p:cNvPr id="10" name="Rectangle 9"/>
          <p:cNvSpPr/>
          <p:nvPr/>
        </p:nvSpPr>
        <p:spPr>
          <a:xfrm rot="5400000">
            <a:off x="1415868" y="3727612"/>
            <a:ext cx="5786480" cy="45719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ctangle 10"/>
          <p:cNvSpPr/>
          <p:nvPr/>
        </p:nvSpPr>
        <p:spPr>
          <a:xfrm>
            <a:off x="0" y="857250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2" name="Rectangle 11"/>
          <p:cNvSpPr/>
          <p:nvPr/>
        </p:nvSpPr>
        <p:spPr>
          <a:xfrm rot="5400000">
            <a:off x="5464969" y="3250406"/>
            <a:ext cx="6858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0" y="857250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0" y="6429375"/>
            <a:ext cx="9144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5" name="TextBox 14"/>
          <p:cNvSpPr txBox="1"/>
          <p:nvPr/>
        </p:nvSpPr>
        <p:spPr>
          <a:xfrm>
            <a:off x="-428625" y="6488113"/>
            <a:ext cx="2643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www.lehmanlaw.com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131175" y="5857875"/>
            <a:ext cx="1012825" cy="1000125"/>
          </a:xfrm>
          <a:prstGeom prst="rect">
            <a:avLst/>
          </a:prstGeom>
          <a:solidFill>
            <a:srgbClr val="FFC000">
              <a:alpha val="83000"/>
            </a:srgb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17" name="Picture 65" descr="black 1200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9750" y="5913438"/>
            <a:ext cx="9636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6572264" y="6429396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latin typeface="+mn-lt"/>
              </a:rPr>
              <a:t>Source: UNEP Risø</a:t>
            </a:r>
            <a:endParaRPr lang="it-IT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0" y="273050"/>
            <a:ext cx="871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CDM market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0"/>
            <a:ext cx="8715404" cy="28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THE STATE OF THE CARBON MARKET IN THE WORLD AND THE ROLE OF LAW FIRMS</a:t>
            </a:r>
            <a:endParaRPr lang="it-IT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-71462"/>
            <a:ext cx="3500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CHINA CARBON INSIGHTS 2008</a:t>
            </a:r>
            <a:endParaRPr lang="it-IT" sz="1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1" y="500063"/>
            <a:ext cx="871540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Projects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Graphic spid="6" grpId="0">
        <p:bldAsOne/>
      </p:bldGraphic>
      <p:bldGraphic spid="7" grpId="0">
        <p:bldAsOne/>
      </p:bldGraphic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286248" y="857232"/>
            <a:ext cx="4429156" cy="55721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ctangle 22"/>
          <p:cNvSpPr/>
          <p:nvPr/>
        </p:nvSpPr>
        <p:spPr>
          <a:xfrm>
            <a:off x="0" y="857232"/>
            <a:ext cx="4286248" cy="55721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273050"/>
            <a:ext cx="871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CDM market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8715404" cy="28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THE STATE OF THE CARBON MARKET IN THE WORLD AND THE ROLE OF LAW FIRMS</a:t>
            </a:r>
            <a:endParaRPr lang="it-IT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-71462"/>
            <a:ext cx="3500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CHINA CARBON INSIGHTS 2008</a:t>
            </a:r>
            <a:endParaRPr lang="it-IT" sz="1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" y="500063"/>
            <a:ext cx="871540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Projects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-1214478" y="1428736"/>
          <a:ext cx="6548462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3160087" y="1442384"/>
          <a:ext cx="6548462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1"/>
          <p:cNvSpPr/>
          <p:nvPr/>
        </p:nvSpPr>
        <p:spPr>
          <a:xfrm>
            <a:off x="4286248" y="857232"/>
            <a:ext cx="4429156" cy="500066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CERs in Asia by country until 2012</a:t>
            </a:r>
            <a:endParaRPr lang="it-IT" b="1" dirty="0"/>
          </a:p>
        </p:txBody>
      </p:sp>
      <p:sp>
        <p:nvSpPr>
          <p:cNvPr id="13" name="Rectangle 12"/>
          <p:cNvSpPr/>
          <p:nvPr/>
        </p:nvSpPr>
        <p:spPr>
          <a:xfrm>
            <a:off x="0" y="857232"/>
            <a:ext cx="4286248" cy="50006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Projects in Asia by country</a:t>
            </a:r>
            <a:endParaRPr lang="it-IT" b="1" dirty="0"/>
          </a:p>
        </p:txBody>
      </p:sp>
      <p:sp>
        <p:nvSpPr>
          <p:cNvPr id="14" name="Rectangle 13"/>
          <p:cNvSpPr/>
          <p:nvPr/>
        </p:nvSpPr>
        <p:spPr>
          <a:xfrm rot="5400000">
            <a:off x="1415868" y="3727612"/>
            <a:ext cx="5786480" cy="45719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5" name="Rectangle 14"/>
          <p:cNvSpPr/>
          <p:nvPr/>
        </p:nvSpPr>
        <p:spPr>
          <a:xfrm>
            <a:off x="0" y="857250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" name="Rectangle 15"/>
          <p:cNvSpPr/>
          <p:nvPr/>
        </p:nvSpPr>
        <p:spPr>
          <a:xfrm rot="5400000">
            <a:off x="5464969" y="3250406"/>
            <a:ext cx="6858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7" name="Rectangle 16"/>
          <p:cNvSpPr/>
          <p:nvPr/>
        </p:nvSpPr>
        <p:spPr>
          <a:xfrm>
            <a:off x="0" y="857250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8" name="Rectangle 17"/>
          <p:cNvSpPr/>
          <p:nvPr/>
        </p:nvSpPr>
        <p:spPr>
          <a:xfrm>
            <a:off x="0" y="6429375"/>
            <a:ext cx="9144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9" name="TextBox 18"/>
          <p:cNvSpPr txBox="1"/>
          <p:nvPr/>
        </p:nvSpPr>
        <p:spPr>
          <a:xfrm>
            <a:off x="-428625" y="6488113"/>
            <a:ext cx="2643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www.lehmanlaw.com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131175" y="5857875"/>
            <a:ext cx="1012825" cy="1000125"/>
          </a:xfrm>
          <a:prstGeom prst="rect">
            <a:avLst/>
          </a:prstGeom>
          <a:solidFill>
            <a:srgbClr val="FFC000">
              <a:alpha val="83000"/>
            </a:srgb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21" name="Picture 65" descr="black 1200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9750" y="5913438"/>
            <a:ext cx="9636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6572264" y="6429396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latin typeface="+mn-lt"/>
              </a:rPr>
              <a:t>Source: UNEP Risø</a:t>
            </a:r>
            <a:endParaRPr lang="it-IT" sz="1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Graphic spid="10" grpId="0">
        <p:bldAsOne/>
      </p:bldGraphic>
      <p:bldGraphic spid="11" grpId="0">
        <p:bldAsOne/>
      </p:bldGraphic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0" y="5000636"/>
            <a:ext cx="871540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" y="500063"/>
            <a:ext cx="871540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CERs pricing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0" y="273050"/>
            <a:ext cx="871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CDM market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7299"/>
            <a:ext cx="871540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0" y="928670"/>
            <a:ext cx="8715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+mn-lt"/>
              </a:rPr>
              <a:t>sCERs prices felt from the July record of €24 to the current €14,65</a:t>
            </a:r>
            <a:endParaRPr lang="it-IT" sz="2000" dirty="0">
              <a:latin typeface="+mn-lt"/>
            </a:endParaRPr>
          </a:p>
        </p:txBody>
      </p:sp>
      <p:sp>
        <p:nvSpPr>
          <p:cNvPr id="11" name="Right Arrow 10"/>
          <p:cNvSpPr/>
          <p:nvPr/>
        </p:nvSpPr>
        <p:spPr>
          <a:xfrm rot="5400000">
            <a:off x="4125511" y="2482447"/>
            <a:ext cx="571506" cy="2893239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ctangle 11"/>
          <p:cNvSpPr/>
          <p:nvPr/>
        </p:nvSpPr>
        <p:spPr>
          <a:xfrm>
            <a:off x="1857356" y="4214818"/>
            <a:ext cx="5286412" cy="42862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The spread between pCERs and sCERs is close to zero</a:t>
            </a:r>
            <a:endParaRPr lang="it-IT" dirty="0"/>
          </a:p>
        </p:txBody>
      </p:sp>
      <p:sp>
        <p:nvSpPr>
          <p:cNvPr id="13" name="Rectangle 12"/>
          <p:cNvSpPr/>
          <p:nvPr/>
        </p:nvSpPr>
        <p:spPr>
          <a:xfrm>
            <a:off x="4357686" y="4714884"/>
            <a:ext cx="3000396" cy="28575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wind = from €12,5 to €12</a:t>
            </a:r>
            <a:endParaRPr lang="it-IT" dirty="0"/>
          </a:p>
        </p:txBody>
      </p:sp>
      <p:sp>
        <p:nvSpPr>
          <p:cNvPr id="15" name="Rectangle 14"/>
          <p:cNvSpPr/>
          <p:nvPr/>
        </p:nvSpPr>
        <p:spPr>
          <a:xfrm>
            <a:off x="1643074" y="4714884"/>
            <a:ext cx="2714612" cy="57150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China’s countermeasure: lowered floor prices</a:t>
            </a:r>
            <a:endParaRPr lang="it-IT" dirty="0"/>
          </a:p>
        </p:txBody>
      </p:sp>
      <p:sp>
        <p:nvSpPr>
          <p:cNvPr id="16" name="Rectangle 15"/>
          <p:cNvSpPr/>
          <p:nvPr/>
        </p:nvSpPr>
        <p:spPr>
          <a:xfrm>
            <a:off x="4357686" y="5000636"/>
            <a:ext cx="3000396" cy="2857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hydro = from €8,50 to €8 </a:t>
            </a:r>
            <a:endParaRPr lang="it-IT" dirty="0"/>
          </a:p>
        </p:txBody>
      </p:sp>
      <p:sp>
        <p:nvSpPr>
          <p:cNvPr id="17" name="TextBox 16"/>
          <p:cNvSpPr txBox="1"/>
          <p:nvPr/>
        </p:nvSpPr>
        <p:spPr>
          <a:xfrm>
            <a:off x="3571868" y="3665901"/>
            <a:ext cx="7143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?</a:t>
            </a:r>
            <a:endParaRPr lang="it-IT" sz="2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43240" y="5214950"/>
            <a:ext cx="23574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atin typeface="+mn-lt"/>
              </a:rPr>
              <a:t>Is this enough?</a:t>
            </a:r>
          </a:p>
          <a:p>
            <a:pPr algn="ctr"/>
            <a:endParaRPr lang="it-IT" sz="2800" b="1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86578" y="3571876"/>
            <a:ext cx="18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dirty="0" smtClean="0">
                <a:latin typeface="+mn-lt"/>
              </a:rPr>
              <a:t>Source: Point Carbon</a:t>
            </a:r>
            <a:endParaRPr lang="it-IT" sz="14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0"/>
            <a:ext cx="8715404" cy="28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THE STATE OF THE CARBON MARKET IN THE WORLD AND THE ROLE OF LAW FIRMS</a:t>
            </a:r>
            <a:endParaRPr lang="it-IT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-71462"/>
            <a:ext cx="3500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CHINA CARBON INSIGHTS 2008</a:t>
            </a:r>
            <a:endParaRPr lang="it-IT" sz="1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  <p:bldP spid="16" grpId="0" animBg="1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2833440"/>
            <a:ext cx="8715404" cy="1583778"/>
          </a:xfrm>
          <a:prstGeom prst="rect">
            <a:avLst/>
          </a:prstGeom>
          <a:solidFill>
            <a:srgbClr val="ADFF9F">
              <a:alpha val="6235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ctangle 33"/>
          <p:cNvSpPr/>
          <p:nvPr/>
        </p:nvSpPr>
        <p:spPr>
          <a:xfrm>
            <a:off x="3286116" y="2833440"/>
            <a:ext cx="5429288" cy="297666"/>
          </a:xfrm>
          <a:prstGeom prst="rect">
            <a:avLst/>
          </a:prstGeom>
          <a:solidFill>
            <a:srgbClr val="47FF5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CURRENT STATUS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86116" y="3274210"/>
            <a:ext cx="5429288" cy="297666"/>
          </a:xfrm>
          <a:prstGeom prst="rect">
            <a:avLst/>
          </a:prstGeom>
          <a:solidFill>
            <a:srgbClr val="11FF1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MAIN BUYERS AND SELLERS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86116" y="3702838"/>
            <a:ext cx="5429288" cy="297666"/>
          </a:xfrm>
          <a:prstGeom prst="rect">
            <a:avLst/>
          </a:prstGeom>
          <a:solidFill>
            <a:srgbClr val="00DA0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PROJECTS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2837631"/>
            <a:ext cx="1357290" cy="369332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+mn-lt"/>
              </a:rPr>
              <a:t>CDM market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86116" y="4131466"/>
            <a:ext cx="5429288" cy="297666"/>
          </a:xfrm>
          <a:prstGeom prst="rect">
            <a:avLst/>
          </a:prstGeom>
          <a:solidFill>
            <a:srgbClr val="00B4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CERs PRICING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-32" y="2621241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2" name="Rectangle 31"/>
          <p:cNvSpPr/>
          <p:nvPr/>
        </p:nvSpPr>
        <p:spPr>
          <a:xfrm>
            <a:off x="0" y="1071546"/>
            <a:ext cx="8715404" cy="1143008"/>
          </a:xfrm>
          <a:prstGeom prst="rect">
            <a:avLst/>
          </a:prstGeom>
          <a:solidFill>
            <a:schemeClr val="accent5">
              <a:lumMod val="20000"/>
              <a:lumOff val="8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ctangle 28"/>
          <p:cNvSpPr/>
          <p:nvPr/>
        </p:nvSpPr>
        <p:spPr>
          <a:xfrm>
            <a:off x="3286116" y="1071546"/>
            <a:ext cx="5429288" cy="2857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“CARBON MARKET” AND  “CARBON MARKETS”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86116" y="1500174"/>
            <a:ext cx="5429288" cy="285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VOLUME OF THE MARKET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86116" y="1928802"/>
            <a:ext cx="5429288" cy="285752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DEMAND AND SUPPLY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1071546"/>
            <a:ext cx="207167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+mn-lt"/>
              </a:rPr>
              <a:t>The carbon market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0" y="857232"/>
            <a:ext cx="8715404" cy="5572164"/>
          </a:xfrm>
          <a:prstGeom prst="rect">
            <a:avLst/>
          </a:pr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Rectangle 54"/>
          <p:cNvSpPr/>
          <p:nvPr/>
        </p:nvSpPr>
        <p:spPr>
          <a:xfrm>
            <a:off x="-32" y="4929198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5" name="Rectangle 44"/>
          <p:cNvSpPr/>
          <p:nvPr/>
        </p:nvSpPr>
        <p:spPr>
          <a:xfrm>
            <a:off x="0" y="5143512"/>
            <a:ext cx="8715404" cy="857256"/>
          </a:xfrm>
          <a:prstGeom prst="rect">
            <a:avLst/>
          </a:prstGeom>
          <a:solidFill>
            <a:srgbClr val="F3D1EA">
              <a:alpha val="6235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Rectangle 45"/>
          <p:cNvSpPr/>
          <p:nvPr/>
        </p:nvSpPr>
        <p:spPr>
          <a:xfrm>
            <a:off x="3286116" y="5143968"/>
            <a:ext cx="5429288" cy="285524"/>
          </a:xfrm>
          <a:prstGeom prst="rect">
            <a:avLst/>
          </a:prstGeom>
          <a:solidFill>
            <a:srgbClr val="E69ED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MAIN ACTIVITIES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286116" y="5572368"/>
            <a:ext cx="5429288" cy="285524"/>
          </a:xfrm>
          <a:prstGeom prst="rect">
            <a:avLst/>
          </a:prstGeom>
          <a:solidFill>
            <a:srgbClr val="CF45A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LEHMAN, LEE &amp; XU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0" y="5143740"/>
            <a:ext cx="2143108" cy="369332"/>
          </a:xfrm>
          <a:prstGeom prst="rect">
            <a:avLst/>
          </a:prstGeom>
          <a:solidFill>
            <a:srgbClr val="5D135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+mn-lt"/>
              </a:rPr>
              <a:t>The role of law firms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131175" y="5857875"/>
            <a:ext cx="1012825" cy="1000125"/>
          </a:xfrm>
          <a:prstGeom prst="rect">
            <a:avLst/>
          </a:prstGeom>
          <a:solidFill>
            <a:srgbClr val="FFC000">
              <a:alpha val="83000"/>
            </a:srgb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51" name="Picture 65" descr="black 120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9750" y="5913438"/>
            <a:ext cx="9636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TextBox 3"/>
          <p:cNvSpPr txBox="1">
            <a:spLocks noChangeArrowheads="1"/>
          </p:cNvSpPr>
          <p:nvPr/>
        </p:nvSpPr>
        <p:spPr bwMode="auto">
          <a:xfrm>
            <a:off x="0" y="273050"/>
            <a:ext cx="871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Abstract</a:t>
            </a:r>
          </a:p>
        </p:txBody>
      </p:sp>
      <p:sp>
        <p:nvSpPr>
          <p:cNvPr id="25" name="Rectangle 24"/>
          <p:cNvSpPr/>
          <p:nvPr/>
        </p:nvSpPr>
        <p:spPr>
          <a:xfrm rot="5400000">
            <a:off x="5464969" y="3250406"/>
            <a:ext cx="6858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6" name="Rectangle 25"/>
          <p:cNvSpPr/>
          <p:nvPr/>
        </p:nvSpPr>
        <p:spPr>
          <a:xfrm>
            <a:off x="8131175" y="5857875"/>
            <a:ext cx="1012825" cy="1000125"/>
          </a:xfrm>
          <a:prstGeom prst="rect">
            <a:avLst/>
          </a:prstGeom>
          <a:solidFill>
            <a:srgbClr val="FFC000">
              <a:alpha val="83000"/>
            </a:srgb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27" name="Picture 65" descr="black 120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9750" y="5913438"/>
            <a:ext cx="9636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Rectangle 43"/>
          <p:cNvSpPr/>
          <p:nvPr/>
        </p:nvSpPr>
        <p:spPr>
          <a:xfrm>
            <a:off x="0" y="857250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8" name="TextBox 47"/>
          <p:cNvSpPr txBox="1"/>
          <p:nvPr/>
        </p:nvSpPr>
        <p:spPr>
          <a:xfrm>
            <a:off x="0" y="0"/>
            <a:ext cx="8715404" cy="28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THE STATE OF THE CARBON MARKET IN THE WORLD AND THE ROLE OF LAW FIRMS</a:t>
            </a:r>
            <a:endParaRPr lang="it-IT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0" y="-71462"/>
            <a:ext cx="3500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CHINA CARBON INSIGHTS 2008</a:t>
            </a:r>
            <a:endParaRPr lang="it-IT" sz="1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2833440"/>
            <a:ext cx="8715404" cy="1583778"/>
          </a:xfrm>
          <a:prstGeom prst="rect">
            <a:avLst/>
          </a:prstGeom>
          <a:solidFill>
            <a:srgbClr val="ADFF9F">
              <a:alpha val="6235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ctangle 33"/>
          <p:cNvSpPr/>
          <p:nvPr/>
        </p:nvSpPr>
        <p:spPr>
          <a:xfrm>
            <a:off x="3286116" y="2833440"/>
            <a:ext cx="5429288" cy="297666"/>
          </a:xfrm>
          <a:prstGeom prst="rect">
            <a:avLst/>
          </a:prstGeom>
          <a:solidFill>
            <a:srgbClr val="47FF5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CURRENT STATUS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86116" y="3274210"/>
            <a:ext cx="5429288" cy="297666"/>
          </a:xfrm>
          <a:prstGeom prst="rect">
            <a:avLst/>
          </a:prstGeom>
          <a:solidFill>
            <a:srgbClr val="11FF1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MAIN BUYERS AND SELLERS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86116" y="3702838"/>
            <a:ext cx="5429288" cy="297666"/>
          </a:xfrm>
          <a:prstGeom prst="rect">
            <a:avLst/>
          </a:prstGeom>
          <a:solidFill>
            <a:srgbClr val="00DA0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PROJECTS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2837631"/>
            <a:ext cx="1357290" cy="369332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+mn-lt"/>
              </a:rPr>
              <a:t>CDM market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86116" y="4131466"/>
            <a:ext cx="5429288" cy="297666"/>
          </a:xfrm>
          <a:prstGeom prst="rect">
            <a:avLst/>
          </a:prstGeom>
          <a:solidFill>
            <a:srgbClr val="00B4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CERs PRICING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0" y="5143512"/>
            <a:ext cx="8715404" cy="857256"/>
          </a:xfrm>
          <a:prstGeom prst="rect">
            <a:avLst/>
          </a:prstGeom>
          <a:solidFill>
            <a:srgbClr val="F3D1EA">
              <a:alpha val="6235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Rectangle 45"/>
          <p:cNvSpPr/>
          <p:nvPr/>
        </p:nvSpPr>
        <p:spPr>
          <a:xfrm>
            <a:off x="3286116" y="5143968"/>
            <a:ext cx="5429288" cy="285524"/>
          </a:xfrm>
          <a:prstGeom prst="rect">
            <a:avLst/>
          </a:prstGeom>
          <a:solidFill>
            <a:srgbClr val="E69ED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MAIN ACTIVITIES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286116" y="5572368"/>
            <a:ext cx="5429288" cy="285524"/>
          </a:xfrm>
          <a:prstGeom prst="rect">
            <a:avLst/>
          </a:prstGeom>
          <a:solidFill>
            <a:srgbClr val="CF45A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LEHMAN, LEE &amp; XU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0" y="5143740"/>
            <a:ext cx="2143108" cy="369332"/>
          </a:xfrm>
          <a:prstGeom prst="rect">
            <a:avLst/>
          </a:prstGeom>
          <a:solidFill>
            <a:srgbClr val="5D135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+mn-lt"/>
              </a:rPr>
              <a:t>The role of law firms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-32" y="2621241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5" name="Rectangle 54"/>
          <p:cNvSpPr/>
          <p:nvPr/>
        </p:nvSpPr>
        <p:spPr>
          <a:xfrm>
            <a:off x="-32" y="4929198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6" name="Rectangle 55"/>
          <p:cNvSpPr/>
          <p:nvPr/>
        </p:nvSpPr>
        <p:spPr>
          <a:xfrm>
            <a:off x="0" y="857232"/>
            <a:ext cx="8715404" cy="5572164"/>
          </a:xfrm>
          <a:prstGeom prst="rect">
            <a:avLst/>
          </a:pr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ctangle 31"/>
          <p:cNvSpPr/>
          <p:nvPr/>
        </p:nvSpPr>
        <p:spPr>
          <a:xfrm>
            <a:off x="0" y="1071546"/>
            <a:ext cx="8715404" cy="1143008"/>
          </a:xfrm>
          <a:prstGeom prst="rect">
            <a:avLst/>
          </a:prstGeom>
          <a:solidFill>
            <a:schemeClr val="accent5">
              <a:lumMod val="20000"/>
              <a:lumOff val="8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ctangle 28"/>
          <p:cNvSpPr/>
          <p:nvPr/>
        </p:nvSpPr>
        <p:spPr>
          <a:xfrm>
            <a:off x="3286116" y="1071546"/>
            <a:ext cx="5429288" cy="2857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“CARBON MARKET” AND  “CARBON MARKETS”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86116" y="1500174"/>
            <a:ext cx="5429288" cy="285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VOLUME OF THE MARKET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86116" y="1928802"/>
            <a:ext cx="5429288" cy="285752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DEMAND AND SUPPLY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1071546"/>
            <a:ext cx="207167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+mn-lt"/>
              </a:rPr>
              <a:t>The carbon market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131175" y="5857875"/>
            <a:ext cx="1012825" cy="1000125"/>
          </a:xfrm>
          <a:prstGeom prst="rect">
            <a:avLst/>
          </a:prstGeom>
          <a:solidFill>
            <a:srgbClr val="FFC000">
              <a:alpha val="83000"/>
            </a:srgb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51" name="Picture 65" descr="black 120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9750" y="5913438"/>
            <a:ext cx="9636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TextBox 3"/>
          <p:cNvSpPr txBox="1">
            <a:spLocks noChangeArrowheads="1"/>
          </p:cNvSpPr>
          <p:nvPr/>
        </p:nvSpPr>
        <p:spPr bwMode="auto">
          <a:xfrm>
            <a:off x="0" y="273050"/>
            <a:ext cx="871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Abstract</a:t>
            </a:r>
          </a:p>
        </p:txBody>
      </p:sp>
      <p:sp>
        <p:nvSpPr>
          <p:cNvPr id="25" name="Rectangle 24"/>
          <p:cNvSpPr/>
          <p:nvPr/>
        </p:nvSpPr>
        <p:spPr>
          <a:xfrm rot="5400000">
            <a:off x="5464969" y="3250406"/>
            <a:ext cx="6858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6" name="Rectangle 25"/>
          <p:cNvSpPr/>
          <p:nvPr/>
        </p:nvSpPr>
        <p:spPr>
          <a:xfrm>
            <a:off x="8131175" y="5857875"/>
            <a:ext cx="1012825" cy="1000125"/>
          </a:xfrm>
          <a:prstGeom prst="rect">
            <a:avLst/>
          </a:prstGeom>
          <a:solidFill>
            <a:srgbClr val="FFC000">
              <a:alpha val="83000"/>
            </a:srgb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27" name="Picture 65" descr="black 120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9750" y="5913438"/>
            <a:ext cx="9636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Rectangle 43"/>
          <p:cNvSpPr/>
          <p:nvPr/>
        </p:nvSpPr>
        <p:spPr>
          <a:xfrm>
            <a:off x="0" y="857250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8" name="TextBox 47"/>
          <p:cNvSpPr txBox="1"/>
          <p:nvPr/>
        </p:nvSpPr>
        <p:spPr>
          <a:xfrm>
            <a:off x="0" y="0"/>
            <a:ext cx="8715404" cy="28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THE STATE OF THE CARBON MARKET IN THE WORLD AND THE ROLE OF LAW FIRMS</a:t>
            </a:r>
            <a:endParaRPr lang="it-IT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0" y="-71462"/>
            <a:ext cx="3500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CHINA CARBON INSIGHTS 2008</a:t>
            </a:r>
            <a:endParaRPr lang="it-IT" sz="1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5" grpId="0" animBg="1"/>
      <p:bldP spid="46" grpId="0" animBg="1"/>
      <p:bldP spid="47" grpId="0" animBg="1"/>
      <p:bldP spid="49" grpId="0" animBg="1"/>
      <p:bldP spid="54" grpId="0" animBg="1"/>
      <p:bldP spid="55" grpId="0" animBg="1"/>
      <p:bldP spid="56" grpId="0" animBg="1"/>
      <p:bldP spid="32" grpId="0" animBg="1"/>
      <p:bldP spid="29" grpId="0" animBg="1"/>
      <p:bldP spid="30" grpId="0" animBg="1"/>
      <p:bldP spid="31" grpId="0" animBg="1"/>
      <p:bldP spid="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71438" y="2214554"/>
            <a:ext cx="51435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200" dirty="0" smtClean="0">
                <a:solidFill>
                  <a:schemeClr val="bg1">
                    <a:lumMod val="6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Inside the</a:t>
            </a:r>
          </a:p>
          <a:p>
            <a:pPr algn="ctr"/>
            <a:r>
              <a:rPr lang="it-IT" sz="7200" dirty="0" smtClean="0">
                <a:solidFill>
                  <a:schemeClr val="bg1">
                    <a:lumMod val="6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project</a:t>
            </a:r>
            <a:endParaRPr lang="it-IT" sz="7200" dirty="0">
              <a:solidFill>
                <a:schemeClr val="bg1">
                  <a:lumMod val="6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86412" y="1714488"/>
            <a:ext cx="33575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200" dirty="0" smtClean="0">
                <a:solidFill>
                  <a:schemeClr val="bg1">
                    <a:lumMod val="6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Outside the</a:t>
            </a:r>
          </a:p>
          <a:p>
            <a:pPr algn="ctr"/>
            <a:r>
              <a:rPr lang="it-IT" sz="7200" dirty="0" smtClean="0">
                <a:solidFill>
                  <a:schemeClr val="bg1">
                    <a:lumMod val="6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project</a:t>
            </a:r>
            <a:endParaRPr lang="it-IT" sz="7200" dirty="0">
              <a:solidFill>
                <a:schemeClr val="bg1">
                  <a:lumMod val="6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322627" y="1000108"/>
            <a:ext cx="3321339" cy="5429288"/>
          </a:xfrm>
          <a:prstGeom prst="roundRect">
            <a:avLst/>
          </a:prstGeom>
          <a:solidFill>
            <a:srgbClr val="FFFF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Rounded Rectangle 36"/>
          <p:cNvSpPr/>
          <p:nvPr/>
        </p:nvSpPr>
        <p:spPr>
          <a:xfrm>
            <a:off x="0" y="1000108"/>
            <a:ext cx="5286380" cy="5357850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Freeform 35"/>
          <p:cNvSpPr/>
          <p:nvPr/>
        </p:nvSpPr>
        <p:spPr>
          <a:xfrm>
            <a:off x="0" y="1346580"/>
            <a:ext cx="8715404" cy="4756244"/>
          </a:xfrm>
          <a:custGeom>
            <a:avLst/>
            <a:gdLst>
              <a:gd name="connsiteX0" fmla="*/ 0 w 7560860"/>
              <a:gd name="connsiteY0" fmla="*/ 250208 h 4756244"/>
              <a:gd name="connsiteX1" fmla="*/ 1651379 w 7560860"/>
              <a:gd name="connsiteY1" fmla="*/ 332095 h 4756244"/>
              <a:gd name="connsiteX2" fmla="*/ 2920621 w 7560860"/>
              <a:gd name="connsiteY2" fmla="*/ 2242781 h 4756244"/>
              <a:gd name="connsiteX3" fmla="*/ 3930555 w 7560860"/>
              <a:gd name="connsiteY3" fmla="*/ 4644787 h 4756244"/>
              <a:gd name="connsiteX4" fmla="*/ 7560860 w 7560860"/>
              <a:gd name="connsiteY4" fmla="*/ 1574041 h 475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60860" h="4756244">
                <a:moveTo>
                  <a:pt x="0" y="250208"/>
                </a:moveTo>
                <a:cubicBezTo>
                  <a:pt x="582304" y="125104"/>
                  <a:pt x="1164609" y="0"/>
                  <a:pt x="1651379" y="332095"/>
                </a:cubicBezTo>
                <a:cubicBezTo>
                  <a:pt x="2138149" y="664190"/>
                  <a:pt x="2540758" y="1523999"/>
                  <a:pt x="2920621" y="2242781"/>
                </a:cubicBezTo>
                <a:cubicBezTo>
                  <a:pt x="3300484" y="2961563"/>
                  <a:pt x="3157182" y="4756244"/>
                  <a:pt x="3930555" y="4644787"/>
                </a:cubicBezTo>
                <a:cubicBezTo>
                  <a:pt x="4703928" y="4533330"/>
                  <a:pt x="6132394" y="3053685"/>
                  <a:pt x="7560860" y="1574041"/>
                </a:cubicBezTo>
              </a:path>
            </a:pathLst>
          </a:cu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458" name="TextBox 5"/>
          <p:cNvSpPr txBox="1">
            <a:spLocks noChangeArrowheads="1"/>
          </p:cNvSpPr>
          <p:nvPr/>
        </p:nvSpPr>
        <p:spPr bwMode="auto">
          <a:xfrm>
            <a:off x="0" y="273050"/>
            <a:ext cx="871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role of law firms</a:t>
            </a:r>
          </a:p>
        </p:txBody>
      </p:sp>
      <p:sp>
        <p:nvSpPr>
          <p:cNvPr id="19459" name="TextBox 6"/>
          <p:cNvSpPr txBox="1">
            <a:spLocks noChangeArrowheads="1"/>
          </p:cNvSpPr>
          <p:nvPr/>
        </p:nvSpPr>
        <p:spPr bwMode="auto">
          <a:xfrm>
            <a:off x="1" y="500063"/>
            <a:ext cx="871540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Main activities</a:t>
            </a:r>
          </a:p>
        </p:txBody>
      </p:sp>
      <p:cxnSp>
        <p:nvCxnSpPr>
          <p:cNvPr id="54" name="Straight Connector 53"/>
          <p:cNvCxnSpPr>
            <a:stCxn id="22" idx="2"/>
          </p:cNvCxnSpPr>
          <p:nvPr/>
        </p:nvCxnSpPr>
        <p:spPr>
          <a:xfrm rot="10800000" flipV="1">
            <a:off x="1076326" y="2464587"/>
            <a:ext cx="566717" cy="2388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57158" y="1142984"/>
            <a:ext cx="1785918" cy="785818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Corporate and tax</a:t>
            </a:r>
            <a:endParaRPr lang="it-IT" sz="1400" dirty="0"/>
          </a:p>
        </p:txBody>
      </p:sp>
      <p:sp>
        <p:nvSpPr>
          <p:cNvPr id="22" name="Oval 21"/>
          <p:cNvSpPr/>
          <p:nvPr/>
        </p:nvSpPr>
        <p:spPr>
          <a:xfrm>
            <a:off x="1643042" y="2071678"/>
            <a:ext cx="1785918" cy="785818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Commercial</a:t>
            </a:r>
            <a:endParaRPr lang="it-IT" sz="1400" dirty="0"/>
          </a:p>
        </p:txBody>
      </p:sp>
      <p:sp>
        <p:nvSpPr>
          <p:cNvPr id="29" name="Oval 28"/>
          <p:cNvSpPr/>
          <p:nvPr/>
        </p:nvSpPr>
        <p:spPr>
          <a:xfrm>
            <a:off x="2428860" y="3214686"/>
            <a:ext cx="1785918" cy="785818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Environmental compliance</a:t>
            </a:r>
            <a:endParaRPr lang="it-IT" sz="1400" dirty="0"/>
          </a:p>
        </p:txBody>
      </p:sp>
      <p:sp>
        <p:nvSpPr>
          <p:cNvPr id="30" name="Oval 29"/>
          <p:cNvSpPr/>
          <p:nvPr/>
        </p:nvSpPr>
        <p:spPr>
          <a:xfrm>
            <a:off x="2857520" y="4357694"/>
            <a:ext cx="1785918" cy="785818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Intellectual property</a:t>
            </a:r>
            <a:endParaRPr lang="it-IT" sz="1400" dirty="0"/>
          </a:p>
        </p:txBody>
      </p:sp>
      <p:sp>
        <p:nvSpPr>
          <p:cNvPr id="32" name="Oval 31"/>
          <p:cNvSpPr/>
          <p:nvPr/>
        </p:nvSpPr>
        <p:spPr>
          <a:xfrm>
            <a:off x="5429256" y="4572008"/>
            <a:ext cx="1785918" cy="785818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Promotion and information </a:t>
            </a:r>
            <a:endParaRPr lang="it-IT" sz="1400" dirty="0"/>
          </a:p>
        </p:txBody>
      </p:sp>
      <p:sp>
        <p:nvSpPr>
          <p:cNvPr id="34" name="Oval 33"/>
          <p:cNvSpPr/>
          <p:nvPr/>
        </p:nvSpPr>
        <p:spPr>
          <a:xfrm>
            <a:off x="6858016" y="3357562"/>
            <a:ext cx="1785918" cy="785818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Advice to policies and regulations</a:t>
            </a:r>
            <a:endParaRPr lang="it-IT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2214546" y="1000108"/>
            <a:ext cx="3143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1200" dirty="0" smtClean="0">
                <a:latin typeface="+mn-lt"/>
              </a:rPr>
              <a:t>Establishment investment vehicle (project entity JV/Wholly Chinese Owned Enterprise)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>
                <a:latin typeface="+mn-lt"/>
              </a:rPr>
              <a:t>Due diligence and research partners/projects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>
                <a:latin typeface="+mn-lt"/>
              </a:rPr>
              <a:t>Tax planning</a:t>
            </a:r>
            <a:endParaRPr lang="it-IT" sz="1200" dirty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28992" y="2026499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1200" dirty="0" smtClean="0">
                <a:latin typeface="+mn-lt"/>
              </a:rPr>
              <a:t>Agreements (ERPA, DOEs, 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>
                <a:latin typeface="+mn-lt"/>
              </a:rPr>
              <a:t>Supply, Financing, Leasing, etc.)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>
                <a:latin typeface="+mn-lt"/>
              </a:rPr>
              <a:t>Negotiations</a:t>
            </a:r>
          </a:p>
        </p:txBody>
      </p:sp>
      <p:cxnSp>
        <p:nvCxnSpPr>
          <p:cNvPr id="56" name="Straight Connector 55"/>
          <p:cNvCxnSpPr/>
          <p:nvPr/>
        </p:nvCxnSpPr>
        <p:spPr>
          <a:xfrm rot="5400000">
            <a:off x="941645" y="2602845"/>
            <a:ext cx="278243" cy="258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0" y="2714620"/>
            <a:ext cx="2214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latin typeface="+mn-lt"/>
              </a:rPr>
              <a:t>PIN, PDD</a:t>
            </a:r>
            <a:endParaRPr lang="it-IT" sz="1200" dirty="0"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-142908" y="3395963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Font typeface="Arial" pitchFamily="34" charset="0"/>
              <a:buChar char="•"/>
            </a:pPr>
            <a:r>
              <a:rPr lang="it-IT" sz="1200" dirty="0" smtClean="0">
                <a:latin typeface="+mn-lt"/>
              </a:rPr>
              <a:t>Licenses and permits</a:t>
            </a:r>
          </a:p>
          <a:p>
            <a:pPr algn="r">
              <a:buFont typeface="Arial" pitchFamily="34" charset="0"/>
              <a:buChar char="•"/>
            </a:pPr>
            <a:r>
              <a:rPr lang="it-IT" sz="1200" dirty="0" smtClean="0">
                <a:latin typeface="+mn-lt"/>
              </a:rPr>
              <a:t>Environmental Impact Assessment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-142876" y="4429132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Font typeface="Arial" pitchFamily="34" charset="0"/>
              <a:buChar char="•"/>
            </a:pPr>
            <a:r>
              <a:rPr lang="it-IT" sz="1200" dirty="0" smtClean="0">
                <a:latin typeface="+mn-lt"/>
              </a:rPr>
              <a:t>Secure and enforce patents, trademarks, designs</a:t>
            </a:r>
          </a:p>
          <a:p>
            <a:pPr algn="r">
              <a:buFont typeface="Arial" pitchFamily="34" charset="0"/>
              <a:buChar char="•"/>
            </a:pPr>
            <a:r>
              <a:rPr lang="it-IT" sz="1200" dirty="0" smtClean="0">
                <a:latin typeface="+mn-lt"/>
              </a:rPr>
              <a:t>Licensing agreements</a:t>
            </a:r>
          </a:p>
        </p:txBody>
      </p:sp>
      <p:sp>
        <p:nvSpPr>
          <p:cNvPr id="61" name="Oval 60"/>
          <p:cNvSpPr/>
          <p:nvPr/>
        </p:nvSpPr>
        <p:spPr>
          <a:xfrm>
            <a:off x="3286116" y="5429264"/>
            <a:ext cx="1785918" cy="785818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Procedures</a:t>
            </a:r>
            <a:endParaRPr lang="it-IT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714348" y="5500702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Font typeface="Arial" pitchFamily="34" charset="0"/>
              <a:buChar char="•"/>
            </a:pPr>
            <a:r>
              <a:rPr lang="it-IT" sz="1200" dirty="0" smtClean="0">
                <a:latin typeface="+mn-lt"/>
              </a:rPr>
              <a:t>Liaising with authorities</a:t>
            </a:r>
          </a:p>
          <a:p>
            <a:pPr algn="r">
              <a:buFont typeface="Arial" pitchFamily="34" charset="0"/>
              <a:buChar char="•"/>
            </a:pPr>
            <a:r>
              <a:rPr lang="it-IT" sz="1200" dirty="0" smtClean="0">
                <a:latin typeface="+mn-lt"/>
              </a:rPr>
              <a:t>Assistance on procedures for validation and registration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215206" y="4643446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1200" dirty="0" smtClean="0">
                <a:latin typeface="+mn-lt"/>
              </a:rPr>
              <a:t>Conferences and seminars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>
                <a:latin typeface="+mn-lt"/>
              </a:rPr>
              <a:t>Publications</a:t>
            </a:r>
          </a:p>
          <a:p>
            <a:pPr>
              <a:buFont typeface="Arial" pitchFamily="34" charset="0"/>
              <a:buChar char="•"/>
            </a:pPr>
            <a:endParaRPr lang="it-IT" sz="12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endParaRPr lang="it-IT" sz="1200" dirty="0" smtClean="0">
              <a:latin typeface="+mn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0" y="0"/>
            <a:ext cx="8715404" cy="28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THE STATE OF THE CARBON MARKET IN THE WORLD AND THE ROLE OF LAW FIRMS</a:t>
            </a:r>
            <a:endParaRPr lang="it-IT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0" y="-71462"/>
            <a:ext cx="3500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CHINA CARBON INSIGHTS 2008</a:t>
            </a:r>
            <a:endParaRPr lang="it-IT" sz="1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38" grpId="0" animBg="1"/>
      <p:bldP spid="37" grpId="0" animBg="1"/>
      <p:bldP spid="36" grpId="0" animBg="1"/>
      <p:bldP spid="19" grpId="0" animBg="1"/>
      <p:bldP spid="22" grpId="0" animBg="1"/>
      <p:bldP spid="29" grpId="0" animBg="1"/>
      <p:bldP spid="30" grpId="0" animBg="1"/>
      <p:bldP spid="32" grpId="0" animBg="1"/>
      <p:bldP spid="34" grpId="0" animBg="1"/>
      <p:bldP spid="41" grpId="0"/>
      <p:bldP spid="42" grpId="0"/>
      <p:bldP spid="57" grpId="0"/>
      <p:bldP spid="58" grpId="0"/>
      <p:bldP spid="59" grpId="0"/>
      <p:bldP spid="61" grpId="0" animBg="1"/>
      <p:bldP spid="62" grpId="0"/>
      <p:bldP spid="6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0" y="2786058"/>
            <a:ext cx="1214414" cy="3357586"/>
          </a:xfrm>
          <a:prstGeom prst="rect">
            <a:avLst/>
          </a:prstGeom>
          <a:solidFill>
            <a:schemeClr val="tx2">
              <a:lumMod val="5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Right Arrow 60"/>
          <p:cNvSpPr/>
          <p:nvPr/>
        </p:nvSpPr>
        <p:spPr>
          <a:xfrm flipH="1">
            <a:off x="1183920" y="3857628"/>
            <a:ext cx="714380" cy="1214446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7500958" y="4929198"/>
            <a:ext cx="1214446" cy="785818"/>
          </a:xfrm>
          <a:prstGeom prst="rect">
            <a:avLst/>
          </a:prstGeom>
          <a:solidFill>
            <a:srgbClr val="00B05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Rectangle 56"/>
          <p:cNvSpPr/>
          <p:nvPr/>
        </p:nvSpPr>
        <p:spPr>
          <a:xfrm>
            <a:off x="7500958" y="2786058"/>
            <a:ext cx="1214446" cy="785818"/>
          </a:xfrm>
          <a:prstGeom prst="rect">
            <a:avLst/>
          </a:prstGeom>
          <a:solidFill>
            <a:srgbClr val="FF0000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8332" y="2214554"/>
            <a:ext cx="492919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Rectangle 43"/>
          <p:cNvSpPr/>
          <p:nvPr/>
        </p:nvSpPr>
        <p:spPr>
          <a:xfrm>
            <a:off x="0" y="2071678"/>
            <a:ext cx="8715404" cy="4286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650+ attorneys, patent and trademark attorneys, legal counselors, paralegals, administrative staff</a:t>
            </a:r>
            <a:endParaRPr lang="it-IT" sz="1600" dirty="0"/>
          </a:p>
        </p:txBody>
      </p:sp>
      <p:sp>
        <p:nvSpPr>
          <p:cNvPr id="11" name="Rectangle 10"/>
          <p:cNvSpPr/>
          <p:nvPr/>
        </p:nvSpPr>
        <p:spPr>
          <a:xfrm>
            <a:off x="-32" y="1714488"/>
            <a:ext cx="8715404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27 affiliated offices China-wide + branches in Hong Kong, Mongolia, Macau, Mauritius</a:t>
            </a:r>
            <a:endParaRPr lang="it-IT" dirty="0"/>
          </a:p>
        </p:txBody>
      </p:sp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0" y="273050"/>
            <a:ext cx="871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role of law firms</a:t>
            </a: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1" y="500063"/>
            <a:ext cx="871540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Lehman, Lee &amp; Xu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357298"/>
            <a:ext cx="8715404" cy="3571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Strong network of contacts from law firms and investors from Annex B countries</a:t>
            </a:r>
            <a:endParaRPr lang="it-IT" dirty="0"/>
          </a:p>
        </p:txBody>
      </p:sp>
      <p:sp>
        <p:nvSpPr>
          <p:cNvPr id="14" name="Oval 13"/>
          <p:cNvSpPr/>
          <p:nvPr/>
        </p:nvSpPr>
        <p:spPr>
          <a:xfrm>
            <a:off x="6041704" y="3286124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0" y="857232"/>
            <a:ext cx="8715404" cy="50006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THE STRUCTURE</a:t>
            </a:r>
            <a:endParaRPr lang="it-IT" sz="2400" b="1" dirty="0"/>
          </a:p>
        </p:txBody>
      </p:sp>
      <p:sp>
        <p:nvSpPr>
          <p:cNvPr id="15" name="Oval 14"/>
          <p:cNvSpPr/>
          <p:nvPr/>
        </p:nvSpPr>
        <p:spPr>
          <a:xfrm>
            <a:off x="4470068" y="5000636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 15"/>
          <p:cNvSpPr/>
          <p:nvPr/>
        </p:nvSpPr>
        <p:spPr>
          <a:xfrm>
            <a:off x="4255754" y="4857760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 16"/>
          <p:cNvSpPr/>
          <p:nvPr/>
        </p:nvSpPr>
        <p:spPr>
          <a:xfrm>
            <a:off x="5755952" y="5357826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 17"/>
          <p:cNvSpPr/>
          <p:nvPr/>
        </p:nvSpPr>
        <p:spPr>
          <a:xfrm>
            <a:off x="5438487" y="5765311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 18"/>
          <p:cNvSpPr/>
          <p:nvPr/>
        </p:nvSpPr>
        <p:spPr>
          <a:xfrm>
            <a:off x="4541506" y="5429264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Oval 19"/>
          <p:cNvSpPr/>
          <p:nvPr/>
        </p:nvSpPr>
        <p:spPr>
          <a:xfrm>
            <a:off x="4898696" y="6143644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 20"/>
          <p:cNvSpPr/>
          <p:nvPr/>
        </p:nvSpPr>
        <p:spPr>
          <a:xfrm>
            <a:off x="6184580" y="3000372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 21"/>
          <p:cNvSpPr/>
          <p:nvPr/>
        </p:nvSpPr>
        <p:spPr>
          <a:xfrm>
            <a:off x="5470200" y="4714884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 22"/>
          <p:cNvSpPr/>
          <p:nvPr/>
        </p:nvSpPr>
        <p:spPr>
          <a:xfrm>
            <a:off x="5470200" y="4214818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 23"/>
          <p:cNvSpPr/>
          <p:nvPr/>
        </p:nvSpPr>
        <p:spPr>
          <a:xfrm>
            <a:off x="4112878" y="5643578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 26"/>
          <p:cNvSpPr/>
          <p:nvPr/>
        </p:nvSpPr>
        <p:spPr>
          <a:xfrm>
            <a:off x="4041440" y="4214818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 27"/>
          <p:cNvSpPr/>
          <p:nvPr/>
        </p:nvSpPr>
        <p:spPr>
          <a:xfrm>
            <a:off x="2969870" y="4857760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 28"/>
          <p:cNvSpPr/>
          <p:nvPr/>
        </p:nvSpPr>
        <p:spPr>
          <a:xfrm>
            <a:off x="5398762" y="5143512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 29"/>
          <p:cNvSpPr/>
          <p:nvPr/>
        </p:nvSpPr>
        <p:spPr>
          <a:xfrm>
            <a:off x="5684514" y="4643446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Oval 30"/>
          <p:cNvSpPr/>
          <p:nvPr/>
        </p:nvSpPr>
        <p:spPr>
          <a:xfrm>
            <a:off x="4755820" y="5786454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 31"/>
          <p:cNvSpPr/>
          <p:nvPr/>
        </p:nvSpPr>
        <p:spPr>
          <a:xfrm>
            <a:off x="5927981" y="4955626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 32"/>
          <p:cNvSpPr/>
          <p:nvPr/>
        </p:nvSpPr>
        <p:spPr>
          <a:xfrm>
            <a:off x="5958205" y="4667383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Oval 33"/>
          <p:cNvSpPr/>
          <p:nvPr/>
        </p:nvSpPr>
        <p:spPr>
          <a:xfrm>
            <a:off x="5356478" y="5699160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Oval 35"/>
          <p:cNvSpPr/>
          <p:nvPr/>
        </p:nvSpPr>
        <p:spPr>
          <a:xfrm>
            <a:off x="4970134" y="4143380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 36"/>
          <p:cNvSpPr/>
          <p:nvPr/>
        </p:nvSpPr>
        <p:spPr>
          <a:xfrm>
            <a:off x="5327324" y="3857628"/>
            <a:ext cx="71438" cy="7143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Oval 37"/>
          <p:cNvSpPr/>
          <p:nvPr/>
        </p:nvSpPr>
        <p:spPr>
          <a:xfrm>
            <a:off x="5184448" y="4071942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Oval 38"/>
          <p:cNvSpPr/>
          <p:nvPr/>
        </p:nvSpPr>
        <p:spPr>
          <a:xfrm>
            <a:off x="5255886" y="4929198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Oval 39"/>
          <p:cNvSpPr/>
          <p:nvPr/>
        </p:nvSpPr>
        <p:spPr>
          <a:xfrm>
            <a:off x="5613076" y="5572140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Oval 40"/>
          <p:cNvSpPr/>
          <p:nvPr/>
        </p:nvSpPr>
        <p:spPr>
          <a:xfrm>
            <a:off x="4541506" y="4429132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Oval 41"/>
          <p:cNvSpPr/>
          <p:nvPr/>
        </p:nvSpPr>
        <p:spPr>
          <a:xfrm>
            <a:off x="4470068" y="4000504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 42"/>
          <p:cNvSpPr/>
          <p:nvPr/>
        </p:nvSpPr>
        <p:spPr>
          <a:xfrm>
            <a:off x="5970266" y="3643314"/>
            <a:ext cx="71438" cy="714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Rectangle 44"/>
          <p:cNvSpPr/>
          <p:nvPr/>
        </p:nvSpPr>
        <p:spPr>
          <a:xfrm>
            <a:off x="0" y="3429000"/>
            <a:ext cx="857224" cy="3571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/>
              <a:t>FRANCE</a:t>
            </a:r>
            <a:endParaRPr lang="it-IT" sz="1000" b="1" dirty="0"/>
          </a:p>
        </p:txBody>
      </p:sp>
      <p:sp>
        <p:nvSpPr>
          <p:cNvPr id="46" name="Rectangle 45"/>
          <p:cNvSpPr/>
          <p:nvPr/>
        </p:nvSpPr>
        <p:spPr>
          <a:xfrm>
            <a:off x="0" y="3857628"/>
            <a:ext cx="857224" cy="3571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/>
              <a:t>GERMANY</a:t>
            </a:r>
            <a:endParaRPr lang="it-IT" sz="1000" b="1" dirty="0"/>
          </a:p>
        </p:txBody>
      </p:sp>
      <p:sp>
        <p:nvSpPr>
          <p:cNvPr id="47" name="Rectangle 46"/>
          <p:cNvSpPr/>
          <p:nvPr/>
        </p:nvSpPr>
        <p:spPr>
          <a:xfrm>
            <a:off x="0" y="4714884"/>
            <a:ext cx="857224" cy="3571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/>
              <a:t>ITALY</a:t>
            </a:r>
            <a:endParaRPr lang="it-IT" sz="1000" b="1" dirty="0"/>
          </a:p>
        </p:txBody>
      </p:sp>
      <p:sp>
        <p:nvSpPr>
          <p:cNvPr id="48" name="Rectangle 47"/>
          <p:cNvSpPr/>
          <p:nvPr/>
        </p:nvSpPr>
        <p:spPr>
          <a:xfrm>
            <a:off x="0" y="3000372"/>
            <a:ext cx="857224" cy="3571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/>
              <a:t>ENGLAND</a:t>
            </a:r>
            <a:endParaRPr lang="it-IT" sz="1000" b="1" dirty="0"/>
          </a:p>
        </p:txBody>
      </p:sp>
      <p:sp>
        <p:nvSpPr>
          <p:cNvPr id="49" name="Rectangle 48"/>
          <p:cNvSpPr/>
          <p:nvPr/>
        </p:nvSpPr>
        <p:spPr>
          <a:xfrm>
            <a:off x="0" y="5143512"/>
            <a:ext cx="857224" cy="3571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/>
              <a:t>NORWAY</a:t>
            </a:r>
            <a:endParaRPr lang="it-IT" sz="1000" b="1" dirty="0"/>
          </a:p>
        </p:txBody>
      </p:sp>
      <p:sp>
        <p:nvSpPr>
          <p:cNvPr id="50" name="Rectangle 49"/>
          <p:cNvSpPr/>
          <p:nvPr/>
        </p:nvSpPr>
        <p:spPr>
          <a:xfrm>
            <a:off x="0" y="5572140"/>
            <a:ext cx="857224" cy="3571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/>
              <a:t>SWEDEN</a:t>
            </a:r>
            <a:endParaRPr lang="it-IT" sz="1000" b="1" dirty="0"/>
          </a:p>
        </p:txBody>
      </p:sp>
      <p:sp>
        <p:nvSpPr>
          <p:cNvPr id="51" name="Rectangle 50"/>
          <p:cNvSpPr/>
          <p:nvPr/>
        </p:nvSpPr>
        <p:spPr>
          <a:xfrm>
            <a:off x="0" y="4286256"/>
            <a:ext cx="857224" cy="3571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/>
              <a:t>HUNGARY</a:t>
            </a:r>
            <a:endParaRPr lang="it-IT" sz="1000" b="1" dirty="0"/>
          </a:p>
        </p:txBody>
      </p:sp>
      <p:sp>
        <p:nvSpPr>
          <p:cNvPr id="52" name="Rectangle 51"/>
          <p:cNvSpPr/>
          <p:nvPr/>
        </p:nvSpPr>
        <p:spPr>
          <a:xfrm>
            <a:off x="7858148" y="5143512"/>
            <a:ext cx="857224" cy="3571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/>
              <a:t>AUSTRALIA</a:t>
            </a:r>
            <a:endParaRPr lang="it-IT" sz="1000" b="1" dirty="0"/>
          </a:p>
        </p:txBody>
      </p:sp>
      <p:sp>
        <p:nvSpPr>
          <p:cNvPr id="53" name="Rectangle 52"/>
          <p:cNvSpPr/>
          <p:nvPr/>
        </p:nvSpPr>
        <p:spPr>
          <a:xfrm>
            <a:off x="7858148" y="3000372"/>
            <a:ext cx="857224" cy="3571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/>
              <a:t>CANADA</a:t>
            </a:r>
            <a:endParaRPr lang="it-IT" sz="1000" b="1" dirty="0"/>
          </a:p>
        </p:txBody>
      </p:sp>
      <p:sp>
        <p:nvSpPr>
          <p:cNvPr id="62" name="Right Arrow 61"/>
          <p:cNvSpPr/>
          <p:nvPr/>
        </p:nvSpPr>
        <p:spPr>
          <a:xfrm rot="10800000" flipH="1">
            <a:off x="6827522" y="2571744"/>
            <a:ext cx="714380" cy="1214446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Right Arrow 62"/>
          <p:cNvSpPr/>
          <p:nvPr/>
        </p:nvSpPr>
        <p:spPr>
          <a:xfrm rot="10800000" flipH="1">
            <a:off x="6827522" y="4714884"/>
            <a:ext cx="714380" cy="1214446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Rectangle 63"/>
          <p:cNvSpPr/>
          <p:nvPr/>
        </p:nvSpPr>
        <p:spPr>
          <a:xfrm rot="5400000">
            <a:off x="5464969" y="3250406"/>
            <a:ext cx="6858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5" name="Rectangle 64"/>
          <p:cNvSpPr/>
          <p:nvPr/>
        </p:nvSpPr>
        <p:spPr>
          <a:xfrm>
            <a:off x="0" y="857250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6" name="Rectangle 65"/>
          <p:cNvSpPr/>
          <p:nvPr/>
        </p:nvSpPr>
        <p:spPr>
          <a:xfrm>
            <a:off x="0" y="6429375"/>
            <a:ext cx="9144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7" name="TextBox 66"/>
          <p:cNvSpPr txBox="1"/>
          <p:nvPr/>
        </p:nvSpPr>
        <p:spPr>
          <a:xfrm>
            <a:off x="-428625" y="6488113"/>
            <a:ext cx="2643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www.lehmanlaw.com</a:t>
            </a:r>
          </a:p>
        </p:txBody>
      </p:sp>
      <p:sp>
        <p:nvSpPr>
          <p:cNvPr id="68" name="Rectangle 67"/>
          <p:cNvSpPr/>
          <p:nvPr/>
        </p:nvSpPr>
        <p:spPr>
          <a:xfrm>
            <a:off x="8131175" y="5857875"/>
            <a:ext cx="1012825" cy="1000125"/>
          </a:xfrm>
          <a:prstGeom prst="rect">
            <a:avLst/>
          </a:prstGeom>
          <a:solidFill>
            <a:srgbClr val="FFC000">
              <a:alpha val="83000"/>
            </a:srgb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69" name="Picture 65" descr="black 1200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9750" y="5913438"/>
            <a:ext cx="9636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TextBox 69"/>
          <p:cNvSpPr txBox="1"/>
          <p:nvPr/>
        </p:nvSpPr>
        <p:spPr>
          <a:xfrm>
            <a:off x="0" y="0"/>
            <a:ext cx="8715404" cy="28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THE STATE OF THE CARBON MARKET IN THE WORLD AND THE ROLE OF LAW FIRMS</a:t>
            </a:r>
            <a:endParaRPr lang="it-IT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0" y="-71462"/>
            <a:ext cx="3500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CHINA CARBON INSIGHTS 2008</a:t>
            </a:r>
            <a:endParaRPr lang="it-IT" sz="1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00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500"/>
                            </p:stCondLst>
                            <p:childTnLst>
                              <p:par>
                                <p:cTn id="1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1" grpId="0" animBg="1"/>
      <p:bldP spid="58" grpId="0" animBg="1"/>
      <p:bldP spid="57" grpId="0" animBg="1"/>
      <p:bldP spid="44" grpId="0" animBg="1"/>
      <p:bldP spid="11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62" grpId="0" animBg="1"/>
      <p:bldP spid="6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357313" y="465138"/>
            <a:ext cx="3071812" cy="247650"/>
          </a:xfrm>
        </p:spPr>
        <p:txBody>
          <a:bodyPr/>
          <a:lstStyle/>
          <a:p>
            <a:pPr eaLnBrk="1" hangingPunct="1">
              <a:defRPr/>
            </a:pPr>
            <a:r>
              <a:rPr lang="it-IT" cap="none" dirty="0" smtClean="0"/>
              <a:t>Aldo Settimio Boni de Nobili</a:t>
            </a:r>
            <a:endParaRPr lang="it-IT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357313" y="712788"/>
            <a:ext cx="3071812" cy="24765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Foreign legal counselor</a:t>
            </a:r>
            <a:endParaRPr lang="it-IT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357313" y="965200"/>
            <a:ext cx="3071812" cy="249238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LEHMAN, LEE &amp; XU</a:t>
            </a:r>
            <a:endParaRPr lang="it-IT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28625" y="2286000"/>
            <a:ext cx="6929438" cy="1571625"/>
          </a:xfrm>
        </p:spPr>
        <p:txBody>
          <a:bodyPr/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6864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 rot="10800000" flipV="1">
            <a:off x="357188" y="3500438"/>
            <a:ext cx="642937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0" y="2214563"/>
            <a:ext cx="9144000" cy="1285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18" name="Straight Connector 17"/>
          <p:cNvCxnSpPr/>
          <p:nvPr/>
        </p:nvCxnSpPr>
        <p:spPr>
          <a:xfrm rot="10800000">
            <a:off x="214313" y="2214563"/>
            <a:ext cx="842962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Triangle 18"/>
          <p:cNvSpPr/>
          <p:nvPr/>
        </p:nvSpPr>
        <p:spPr>
          <a:xfrm flipH="1" flipV="1">
            <a:off x="4071938" y="0"/>
            <a:ext cx="5072062" cy="4357688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1" name="Right Triangle 20"/>
          <p:cNvSpPr/>
          <p:nvPr/>
        </p:nvSpPr>
        <p:spPr>
          <a:xfrm flipH="1">
            <a:off x="2786063" y="1357313"/>
            <a:ext cx="6357937" cy="5500687"/>
          </a:xfrm>
          <a:prstGeom prst="rt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2" name="Rectangle 21"/>
          <p:cNvSpPr/>
          <p:nvPr/>
        </p:nvSpPr>
        <p:spPr>
          <a:xfrm rot="5400000">
            <a:off x="-3264065" y="3236769"/>
            <a:ext cx="6885296" cy="35716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3" name="Rectangle 22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4" name="Rectangle 23"/>
          <p:cNvSpPr/>
          <p:nvPr/>
        </p:nvSpPr>
        <p:spPr>
          <a:xfrm>
            <a:off x="357188" y="357188"/>
            <a:ext cx="46037" cy="650081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5" name="Rectangle 24"/>
          <p:cNvSpPr/>
          <p:nvPr/>
        </p:nvSpPr>
        <p:spPr>
          <a:xfrm>
            <a:off x="357188" y="357188"/>
            <a:ext cx="8786812" cy="4603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6" name="Rectangle 25"/>
          <p:cNvSpPr/>
          <p:nvPr/>
        </p:nvSpPr>
        <p:spPr>
          <a:xfrm>
            <a:off x="166688" y="144463"/>
            <a:ext cx="1203325" cy="1212850"/>
          </a:xfrm>
          <a:prstGeom prst="rect">
            <a:avLst/>
          </a:prstGeom>
          <a:solidFill>
            <a:srgbClr val="C49500">
              <a:alpha val="8274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7" name="Rectangle 26"/>
          <p:cNvSpPr/>
          <p:nvPr/>
        </p:nvSpPr>
        <p:spPr>
          <a:xfrm>
            <a:off x="0" y="-26988"/>
            <a:ext cx="1203325" cy="1212851"/>
          </a:xfrm>
          <a:prstGeom prst="rect">
            <a:avLst/>
          </a:prstGeom>
          <a:solidFill>
            <a:srgbClr val="FFC000">
              <a:alpha val="83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21526" name="Picture 26" descr="black 120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36513"/>
            <a:ext cx="1176337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Footer Placeholder 45"/>
          <p:cNvSpPr txBox="1">
            <a:spLocks/>
          </p:cNvSpPr>
          <p:nvPr/>
        </p:nvSpPr>
        <p:spPr>
          <a:xfrm>
            <a:off x="5929313" y="5614988"/>
            <a:ext cx="3214687" cy="1071562"/>
          </a:xfrm>
          <a:prstGeom prst="rect">
            <a:avLst/>
          </a:prstGeom>
        </p:spPr>
        <p:txBody>
          <a:bodyPr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 smtClean="0">
              <a:solidFill>
                <a:schemeClr val="bg1">
                  <a:lumMod val="85000"/>
                </a:schemeClr>
              </a:solidFill>
              <a:effectLst>
                <a:outerShdw blurRad="50800" dist="63500" dir="10800000" algn="r" rotWithShape="0">
                  <a:prstClr val="black">
                    <a:alpha val="64000"/>
                  </a:prstClr>
                </a:outerShdw>
              </a:effectLst>
              <a:latin typeface="+mn-lt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63500" dir="10800000" algn="r" rotWithShape="0">
                    <a:prstClr val="black">
                      <a:alpha val="64000"/>
                    </a:prstClr>
                  </a:outerShdw>
                </a:effectLst>
                <a:latin typeface="+mn-lt"/>
              </a:rPr>
              <a:t>10-2 Liangmaqiao Diplomatic Compound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63500" dir="10800000" algn="r" rotWithShape="0">
                    <a:prstClr val="black">
                      <a:alpha val="64000"/>
                    </a:prstClr>
                  </a:outerShdw>
                </a:effectLst>
                <a:latin typeface="+mn-lt"/>
              </a:rPr>
              <a:t>No. 22 Dongfang East Road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63500" dir="10800000" algn="r" rotWithShape="0">
                    <a:prstClr val="black">
                      <a:alpha val="64000"/>
                    </a:prstClr>
                  </a:outerShdw>
                </a:effectLst>
                <a:latin typeface="+mn-lt"/>
              </a:rPr>
              <a:t>Chaoyang District Beijing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63500" dir="10800000" algn="r" rotWithShape="0">
                    <a:prstClr val="black">
                      <a:alpha val="64000"/>
                    </a:prstClr>
                  </a:outerShdw>
                </a:effectLst>
                <a:latin typeface="+mn-lt"/>
              </a:rPr>
              <a:t>Tel: (0086) (10) 8532 – 1919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63500" dir="10800000" algn="r" rotWithShape="0">
                    <a:prstClr val="black">
                      <a:alpha val="64000"/>
                    </a:prstClr>
                  </a:outerShdw>
                </a:effectLst>
                <a:latin typeface="+mn-lt"/>
              </a:rPr>
              <a:t>Fax: (0086) (10) 8532 - 1999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86500" y="5414963"/>
            <a:ext cx="28575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bg1">
                    <a:lumMod val="85000"/>
                  </a:schemeClr>
                </a:solidFill>
                <a:effectLst>
                  <a:outerShdw blurRad="50800" dist="63500" dir="10800000" algn="r" rotWithShape="0">
                    <a:prstClr val="black">
                      <a:alpha val="74000"/>
                    </a:prstClr>
                  </a:outerShdw>
                </a:effectLst>
                <a:latin typeface="+mn-lt"/>
              </a:rPr>
              <a:t>LEHMAN, LEE &amp; XU</a:t>
            </a:r>
          </a:p>
        </p:txBody>
      </p:sp>
      <p:sp>
        <p:nvSpPr>
          <p:cNvPr id="21529" name="Text Placeholder 28"/>
          <p:cNvSpPr>
            <a:spLocks noGrp="1"/>
          </p:cNvSpPr>
          <p:nvPr>
            <p:ph type="body" sz="quarter" idx="10"/>
          </p:nvPr>
        </p:nvSpPr>
        <p:spPr bwMode="auto">
          <a:xfrm>
            <a:off x="1509713" y="400050"/>
            <a:ext cx="3071812" cy="2476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Font typeface="Arial" charset="0"/>
              <a:buChar char="•"/>
            </a:pPr>
            <a:r>
              <a:rPr lang="en-US" sz="2400" cap="none" smtClean="0">
                <a:solidFill>
                  <a:schemeClr val="tx1"/>
                </a:solidFill>
              </a:rPr>
              <a:t>Aldo Settimio Boni de Nobili</a:t>
            </a:r>
          </a:p>
        </p:txBody>
      </p:sp>
      <p:sp>
        <p:nvSpPr>
          <p:cNvPr id="21530" name="Text Placeholder 28"/>
          <p:cNvSpPr>
            <a:spLocks noGrp="1"/>
          </p:cNvSpPr>
          <p:nvPr>
            <p:ph type="body" sz="quarter" idx="11"/>
          </p:nvPr>
        </p:nvSpPr>
        <p:spPr bwMode="auto">
          <a:xfrm>
            <a:off x="1509713" y="647700"/>
            <a:ext cx="3071812" cy="2492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Foreign legal counselor</a:t>
            </a:r>
          </a:p>
        </p:txBody>
      </p:sp>
      <p:sp>
        <p:nvSpPr>
          <p:cNvPr id="21531" name="Text Placeholder 28"/>
          <p:cNvSpPr>
            <a:spLocks noGrp="1"/>
          </p:cNvSpPr>
          <p:nvPr>
            <p:ph type="body" sz="quarter" idx="12"/>
          </p:nvPr>
        </p:nvSpPr>
        <p:spPr bwMode="auto">
          <a:xfrm>
            <a:off x="1509713" y="900113"/>
            <a:ext cx="3071812" cy="2492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Font typeface="Arial" charset="0"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LEHMAN, LEE &amp; XU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28625" y="2500313"/>
            <a:ext cx="67151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3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THANK YOU FOR YOUR ATTENTION!</a:t>
            </a:r>
          </a:p>
        </p:txBody>
      </p:sp>
      <p:sp>
        <p:nvSpPr>
          <p:cNvPr id="21533" name="Text Placeholder 28"/>
          <p:cNvSpPr>
            <a:spLocks noGrp="1"/>
          </p:cNvSpPr>
          <p:nvPr>
            <p:ph type="body" sz="quarter" idx="12"/>
          </p:nvPr>
        </p:nvSpPr>
        <p:spPr bwMode="auto">
          <a:xfrm>
            <a:off x="1500188" y="1149350"/>
            <a:ext cx="3071812" cy="250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Font typeface="Arial" charset="0"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abonidenobili@lehmanlaw.com</a:t>
            </a:r>
          </a:p>
        </p:txBody>
      </p:sp>
      <p:sp>
        <p:nvSpPr>
          <p:cNvPr id="28" name="Text Placeholder 28"/>
          <p:cNvSpPr>
            <a:spLocks noGrp="1"/>
          </p:cNvSpPr>
          <p:nvPr>
            <p:ph type="body" sz="quarter" idx="10"/>
          </p:nvPr>
        </p:nvSpPr>
        <p:spPr bwMode="auto">
          <a:xfrm>
            <a:off x="1509713" y="400050"/>
            <a:ext cx="3071812" cy="2476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cap="none" dirty="0" smtClean="0">
                <a:solidFill>
                  <a:schemeClr val="bg1">
                    <a:lumMod val="95000"/>
                  </a:schemeClr>
                </a:solidFill>
              </a:rPr>
              <a:t>Aldo Settimio Boni de Nobili</a:t>
            </a:r>
          </a:p>
        </p:txBody>
      </p:sp>
      <p:sp>
        <p:nvSpPr>
          <p:cNvPr id="31" name="Text Placeholder 28"/>
          <p:cNvSpPr>
            <a:spLocks noGrp="1"/>
          </p:cNvSpPr>
          <p:nvPr>
            <p:ph type="body" sz="quarter" idx="11"/>
          </p:nvPr>
        </p:nvSpPr>
        <p:spPr bwMode="auto">
          <a:xfrm>
            <a:off x="1509713" y="647700"/>
            <a:ext cx="3071812" cy="2492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Foreign legal counselor</a:t>
            </a:r>
          </a:p>
        </p:txBody>
      </p:sp>
      <p:sp>
        <p:nvSpPr>
          <p:cNvPr id="32" name="Text Placeholder 28"/>
          <p:cNvSpPr>
            <a:spLocks noGrp="1"/>
          </p:cNvSpPr>
          <p:nvPr>
            <p:ph type="body" sz="quarter" idx="12"/>
          </p:nvPr>
        </p:nvSpPr>
        <p:spPr bwMode="auto">
          <a:xfrm>
            <a:off x="1509713" y="900113"/>
            <a:ext cx="3071812" cy="2492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LEHMAN, LEE &amp; XU</a:t>
            </a:r>
          </a:p>
        </p:txBody>
      </p:sp>
      <p:sp>
        <p:nvSpPr>
          <p:cNvPr id="33" name="Text Placeholder 28"/>
          <p:cNvSpPr txBox="1">
            <a:spLocks/>
          </p:cNvSpPr>
          <p:nvPr/>
        </p:nvSpPr>
        <p:spPr>
          <a:xfrm>
            <a:off x="1500188" y="1214422"/>
            <a:ext cx="3071812" cy="250825"/>
          </a:xfrm>
          <a:prstGeom prst="rect">
            <a:avLst/>
          </a:prstGeom>
        </p:spPr>
        <p:txBody>
          <a:bodyPr/>
          <a:lstStyle>
            <a:lvl1pPr algn="l">
              <a:lnSpc>
                <a:spcPts val="1400"/>
              </a:lnSpc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  <a:lvl2pPr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dirty="0" smtClean="0">
                <a:latin typeface="+mn-lt"/>
              </a:rPr>
              <a:t>abonidenobili@lehmanlaw.com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28596" y="3526697"/>
            <a:ext cx="5357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CHINA CARBON INSIGHTS 2008</a:t>
            </a:r>
          </a:p>
          <a:p>
            <a:pPr algn="ctr"/>
            <a:r>
              <a:rPr lang="it-IT" sz="2000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Beijing, 2-3 December</a:t>
            </a:r>
            <a:endParaRPr lang="it-IT" sz="2000" dirty="0">
              <a:solidFill>
                <a:schemeClr val="bg1">
                  <a:lumMod val="9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14414" y="0"/>
            <a:ext cx="7929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THE STATE OF THE CARBON MARKET IN THE WORLD AND THE ROLE OF LAW FIRMS</a:t>
            </a:r>
            <a:endParaRPr lang="it-IT" sz="1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-32" y="5357826"/>
            <a:ext cx="8715404" cy="5715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9" name="Rectangle 38"/>
          <p:cNvSpPr/>
          <p:nvPr/>
        </p:nvSpPr>
        <p:spPr>
          <a:xfrm>
            <a:off x="0" y="0"/>
            <a:ext cx="9001125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0" name="Rectangle 39"/>
          <p:cNvSpPr/>
          <p:nvPr/>
        </p:nvSpPr>
        <p:spPr>
          <a:xfrm>
            <a:off x="0" y="0"/>
            <a:ext cx="9144000" cy="214313"/>
          </a:xfrm>
          <a:prstGeom prst="rect">
            <a:avLst/>
          </a:prstGeom>
          <a:solidFill>
            <a:srgbClr val="FFCF3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8" name="Rectangle 17"/>
          <p:cNvSpPr/>
          <p:nvPr/>
        </p:nvSpPr>
        <p:spPr>
          <a:xfrm>
            <a:off x="1857356" y="3286124"/>
            <a:ext cx="6858048" cy="17859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ctangle 16"/>
          <p:cNvSpPr/>
          <p:nvPr/>
        </p:nvSpPr>
        <p:spPr>
          <a:xfrm>
            <a:off x="1857356" y="1857364"/>
            <a:ext cx="6858048" cy="135732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ctangle 4"/>
          <p:cNvSpPr/>
          <p:nvPr/>
        </p:nvSpPr>
        <p:spPr>
          <a:xfrm>
            <a:off x="0" y="1357298"/>
            <a:ext cx="8715404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ctangle 3"/>
          <p:cNvSpPr/>
          <p:nvPr/>
        </p:nvSpPr>
        <p:spPr>
          <a:xfrm>
            <a:off x="0" y="928670"/>
            <a:ext cx="4929190" cy="428628"/>
          </a:xfrm>
          <a:prstGeom prst="rect">
            <a:avLst/>
          </a:prstGeom>
          <a:solidFill>
            <a:srgbClr val="00E22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IS THERE A GLOBAL CARBON MARKET?</a:t>
            </a:r>
            <a:endParaRPr lang="it-IT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415465"/>
            <a:ext cx="828677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>
                <a:latin typeface="+mn-lt"/>
              </a:rPr>
              <a:t>The global carbon market is an abstraction, resulting from the sum of the various carbon markets.</a:t>
            </a:r>
          </a:p>
          <a:p>
            <a:pPr algn="just"/>
            <a:endParaRPr lang="it-IT" sz="1600" dirty="0">
              <a:latin typeface="+mn-lt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" y="500063"/>
            <a:ext cx="871540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“Carbon market” and “Carbon markets”</a:t>
            </a:r>
          </a:p>
        </p:txBody>
      </p:sp>
      <p:sp>
        <p:nvSpPr>
          <p:cNvPr id="10" name="Bent Arrow 9"/>
          <p:cNvSpPr/>
          <p:nvPr/>
        </p:nvSpPr>
        <p:spPr>
          <a:xfrm flipV="1">
            <a:off x="285720" y="1785924"/>
            <a:ext cx="1571636" cy="2052429"/>
          </a:xfrm>
          <a:prstGeom prst="bentArrow">
            <a:avLst>
              <a:gd name="adj1" fmla="val 39083"/>
              <a:gd name="adj2" fmla="val 37054"/>
              <a:gd name="adj3" fmla="val 25000"/>
              <a:gd name="adj4" fmla="val 4375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0" y="273050"/>
            <a:ext cx="871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carbon market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000232" y="1928802"/>
            <a:ext cx="2571768" cy="571504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Allowance-based markets</a:t>
            </a:r>
            <a:endParaRPr lang="it-IT" dirty="0"/>
          </a:p>
        </p:txBody>
      </p:sp>
      <p:sp>
        <p:nvSpPr>
          <p:cNvPr id="12" name="Rounded Rectangle 11"/>
          <p:cNvSpPr/>
          <p:nvPr/>
        </p:nvSpPr>
        <p:spPr>
          <a:xfrm>
            <a:off x="2000232" y="2571744"/>
            <a:ext cx="2571768" cy="571504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Project-based markets</a:t>
            </a:r>
            <a:endParaRPr lang="it-IT" dirty="0"/>
          </a:p>
        </p:txBody>
      </p:sp>
      <p:sp>
        <p:nvSpPr>
          <p:cNvPr id="24" name="Rectangle 23" hidden="1"/>
          <p:cNvSpPr/>
          <p:nvPr/>
        </p:nvSpPr>
        <p:spPr>
          <a:xfrm>
            <a:off x="2000232" y="3929066"/>
            <a:ext cx="6715172" cy="1071570"/>
          </a:xfrm>
          <a:prstGeom prst="rect">
            <a:avLst/>
          </a:prstGeom>
          <a:solidFill>
            <a:srgbClr val="E18B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2000232" y="3357562"/>
            <a:ext cx="2571768" cy="50006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US markets</a:t>
            </a:r>
            <a:endParaRPr lang="it-IT" dirty="0"/>
          </a:p>
        </p:txBody>
      </p:sp>
      <p:sp>
        <p:nvSpPr>
          <p:cNvPr id="19" name="TextBox 18"/>
          <p:cNvSpPr txBox="1"/>
          <p:nvPr/>
        </p:nvSpPr>
        <p:spPr>
          <a:xfrm>
            <a:off x="5786446" y="2898439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/>
              <a:t>Kyoto compliance</a:t>
            </a:r>
            <a:endParaRPr lang="it-IT" dirty="0"/>
          </a:p>
        </p:txBody>
      </p:sp>
      <p:sp>
        <p:nvSpPr>
          <p:cNvPr id="20" name="TextBox 19"/>
          <p:cNvSpPr txBox="1"/>
          <p:nvPr/>
        </p:nvSpPr>
        <p:spPr>
          <a:xfrm>
            <a:off x="5500694" y="4738554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/>
              <a:t>Independents</a:t>
            </a:r>
            <a:endParaRPr lang="it-IT" dirty="0"/>
          </a:p>
        </p:txBody>
      </p:sp>
      <p:sp>
        <p:nvSpPr>
          <p:cNvPr id="28" name="Rectangle 27" hidden="1"/>
          <p:cNvSpPr/>
          <p:nvPr/>
        </p:nvSpPr>
        <p:spPr>
          <a:xfrm>
            <a:off x="2000232" y="3929066"/>
            <a:ext cx="6715172" cy="1071570"/>
          </a:xfrm>
          <a:prstGeom prst="rect">
            <a:avLst/>
          </a:prstGeom>
          <a:solidFill>
            <a:srgbClr val="E18B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ounded Rectangle 20"/>
          <p:cNvSpPr/>
          <p:nvPr/>
        </p:nvSpPr>
        <p:spPr>
          <a:xfrm>
            <a:off x="2000232" y="4500570"/>
            <a:ext cx="2571768" cy="50006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Voluntary markets</a:t>
            </a:r>
            <a:endParaRPr lang="it-IT" dirty="0"/>
          </a:p>
        </p:txBody>
      </p:sp>
      <p:sp>
        <p:nvSpPr>
          <p:cNvPr id="27" name="Rectangle 26" hidden="1"/>
          <p:cNvSpPr/>
          <p:nvPr/>
        </p:nvSpPr>
        <p:spPr>
          <a:xfrm>
            <a:off x="2000232" y="3929066"/>
            <a:ext cx="6715172" cy="1071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buFont typeface="Arial" pitchFamily="34" charset="0"/>
              <a:buChar char="•"/>
            </a:pPr>
            <a:r>
              <a:rPr lang="it-IT" sz="1600" dirty="0" smtClean="0">
                <a:solidFill>
                  <a:schemeClr val="tx1"/>
                </a:solidFill>
              </a:rPr>
              <a:t>Over The Counter (OTC)</a:t>
            </a:r>
          </a:p>
          <a:p>
            <a:pPr algn="ctr">
              <a:buFont typeface="Arial" pitchFamily="34" charset="0"/>
              <a:buChar char="•"/>
            </a:pPr>
            <a:r>
              <a:rPr lang="it-IT" sz="1600" dirty="0" smtClean="0">
                <a:solidFill>
                  <a:schemeClr val="tx1"/>
                </a:solidFill>
              </a:rPr>
              <a:t>Chicago Climate Exchange (CCX)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25" name="Rectangle 24" hidden="1"/>
          <p:cNvSpPr/>
          <p:nvPr/>
        </p:nvSpPr>
        <p:spPr>
          <a:xfrm>
            <a:off x="2000232" y="3929066"/>
            <a:ext cx="6715172" cy="1071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                                                 </a:t>
            </a:r>
          </a:p>
          <a:p>
            <a:pPr algn="ctr"/>
            <a:endParaRPr lang="it-IT" dirty="0">
              <a:solidFill>
                <a:schemeClr val="tx1"/>
              </a:solidFill>
            </a:endParaRPr>
          </a:p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Oregon Standard; Regional Greenhouse Gas Initiative; California’s Global Warming Solution Act; Western Regional Climate Action Initiative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69099" y="2964746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Market segments</a:t>
            </a:r>
            <a:endParaRPr lang="it-IT" sz="1400" dirty="0"/>
          </a:p>
        </p:txBody>
      </p:sp>
      <p:sp>
        <p:nvSpPr>
          <p:cNvPr id="34" name="Rectangle 33"/>
          <p:cNvSpPr/>
          <p:nvPr/>
        </p:nvSpPr>
        <p:spPr>
          <a:xfrm>
            <a:off x="9066213" y="0"/>
            <a:ext cx="77787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6" name="Rectangle 35"/>
          <p:cNvSpPr/>
          <p:nvPr/>
        </p:nvSpPr>
        <p:spPr>
          <a:xfrm rot="5400000">
            <a:off x="5464969" y="3250406"/>
            <a:ext cx="6858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7" name="Rectangle 36"/>
          <p:cNvSpPr/>
          <p:nvPr/>
        </p:nvSpPr>
        <p:spPr>
          <a:xfrm>
            <a:off x="8131175" y="5857875"/>
            <a:ext cx="1012825" cy="1000125"/>
          </a:xfrm>
          <a:prstGeom prst="rect">
            <a:avLst/>
          </a:prstGeom>
          <a:solidFill>
            <a:srgbClr val="FFC000">
              <a:alpha val="83000"/>
            </a:srgb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38" name="Picture 65" descr="black 1200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9750" y="5913438"/>
            <a:ext cx="9636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Rectangle 40"/>
          <p:cNvSpPr/>
          <p:nvPr/>
        </p:nvSpPr>
        <p:spPr>
          <a:xfrm>
            <a:off x="0" y="857250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2" name="TextBox 31"/>
          <p:cNvSpPr txBox="1"/>
          <p:nvPr/>
        </p:nvSpPr>
        <p:spPr>
          <a:xfrm>
            <a:off x="4643438" y="1928802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+mn-lt"/>
              </a:rPr>
              <a:t>EU/ETS, NEW ZEALAND ETS, JAPAN KEIDANREN VOLUNTARY ACTION PLAN, SWITZERLAND ETS</a:t>
            </a:r>
            <a:endParaRPr lang="it-IT" sz="1200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43438" y="2700332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+mn-lt"/>
              </a:rPr>
              <a:t>CDM, JI</a:t>
            </a:r>
            <a:endParaRPr lang="it-IT" sz="1200" dirty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43438" y="4592823"/>
            <a:ext cx="2571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+mn-lt"/>
              </a:rPr>
              <a:t>CCX, OVER-THE-COUNTER</a:t>
            </a:r>
            <a:endParaRPr lang="it-IT" sz="1200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43438" y="3286124"/>
            <a:ext cx="4061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+mn-lt"/>
              </a:rPr>
              <a:t>REGIONAL GREENHOUSE GAS INITIATIVE, CALIFORNIA GLOBAL WARMING SOLUCTION ACT (AB 32), LIEBERMAN-WARNER BILL</a:t>
            </a:r>
            <a:endParaRPr lang="it-IT" sz="1200" dirty="0">
              <a:latin typeface="+mn-lt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000232" y="3929066"/>
            <a:ext cx="2571768" cy="50006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Australia</a:t>
            </a:r>
            <a:endParaRPr lang="it-IT" dirty="0"/>
          </a:p>
        </p:txBody>
      </p:sp>
      <p:sp>
        <p:nvSpPr>
          <p:cNvPr id="45" name="TextBox 44"/>
          <p:cNvSpPr txBox="1"/>
          <p:nvPr/>
        </p:nvSpPr>
        <p:spPr>
          <a:xfrm>
            <a:off x="4643438" y="4012379"/>
            <a:ext cx="4143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prstClr val="black"/>
                </a:solidFill>
                <a:latin typeface="Calibri"/>
              </a:rPr>
              <a:t>NSW GREENHOUSE GAS ABATEMENT SCHEME</a:t>
            </a:r>
            <a:endParaRPr lang="it-IT" sz="1200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0" y="5357827"/>
            <a:ext cx="871540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>
                <a:latin typeface="+mn-lt"/>
              </a:rPr>
              <a:t>Multiple regimes coexist with different degrees of interconnection. Efforts are put in place to improve linkage but different political views and insufficient policies development slow down the process.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0" y="0"/>
            <a:ext cx="8715404" cy="28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THE STATE OF THE CARBON MARKET IN THE WORLD AND THE ROLE OF LAW FIRMS</a:t>
            </a:r>
            <a:endParaRPr lang="it-IT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0" y="-71462"/>
            <a:ext cx="3500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CHINA CARBON INSIGHTS 2008</a:t>
            </a:r>
            <a:endParaRPr lang="it-IT" sz="1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18" grpId="0" animBg="1"/>
      <p:bldP spid="17" grpId="0" animBg="1"/>
      <p:bldP spid="5" grpId="0" animBg="1"/>
      <p:bldP spid="6" grpId="0"/>
      <p:bldP spid="10" grpId="0" animBg="1"/>
      <p:bldP spid="11" grpId="0" animBg="1"/>
      <p:bldP spid="12" grpId="0" animBg="1"/>
      <p:bldP spid="24" grpId="0" animBg="1"/>
      <p:bldP spid="24" grpId="1" animBg="1"/>
      <p:bldP spid="13" grpId="0" animBg="1"/>
      <p:bldP spid="19" grpId="0"/>
      <p:bldP spid="20" grpId="0"/>
      <p:bldP spid="28" grpId="0" animBg="1"/>
      <p:bldP spid="21" grpId="0" animBg="1"/>
      <p:bldP spid="27" grpId="0" animBg="1"/>
      <p:bldP spid="25" grpId="0" animBg="1"/>
      <p:bldP spid="25" grpId="1" animBg="1"/>
      <p:bldP spid="33" grpId="0"/>
      <p:bldP spid="32" grpId="0"/>
      <p:bldP spid="35" grpId="0"/>
      <p:bldP spid="42" grpId="0"/>
      <p:bldP spid="43" grpId="0"/>
      <p:bldP spid="44" grpId="0" animBg="1"/>
      <p:bldP spid="45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Arrow 15"/>
          <p:cNvSpPr/>
          <p:nvPr/>
        </p:nvSpPr>
        <p:spPr>
          <a:xfrm>
            <a:off x="4929190" y="1452673"/>
            <a:ext cx="785818" cy="357190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ctangle 3"/>
          <p:cNvSpPr/>
          <p:nvPr/>
        </p:nvSpPr>
        <p:spPr>
          <a:xfrm>
            <a:off x="-32" y="1357298"/>
            <a:ext cx="4929222" cy="5715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extBox 4"/>
          <p:cNvSpPr txBox="1"/>
          <p:nvPr/>
        </p:nvSpPr>
        <p:spPr>
          <a:xfrm>
            <a:off x="-32" y="1357298"/>
            <a:ext cx="492922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>
                <a:latin typeface="+mn-lt"/>
              </a:rPr>
              <a:t>The various carbon markets have generated a proliferation of different carbon units with limited linking. </a:t>
            </a:r>
          </a:p>
          <a:p>
            <a:pPr algn="just"/>
            <a:endParaRPr lang="it-IT" sz="16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28670"/>
            <a:ext cx="4929190" cy="428628"/>
          </a:xfrm>
          <a:prstGeom prst="rect">
            <a:avLst/>
          </a:prstGeom>
          <a:solidFill>
            <a:srgbClr val="00E22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FRAGMENTATION OF THE MARKET</a:t>
            </a:r>
            <a:endParaRPr lang="it-IT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2006616"/>
          <a:ext cx="871540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378"/>
                <a:gridCol w="968378"/>
                <a:gridCol w="968378"/>
                <a:gridCol w="968378"/>
                <a:gridCol w="968378"/>
                <a:gridCol w="968378"/>
                <a:gridCol w="968378"/>
                <a:gridCol w="968378"/>
                <a:gridCol w="96837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KYOTO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EU-ETS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KVAP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NZ-ETS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NSW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RGGI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CCX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VOLUNTARY</a:t>
                      </a:r>
                      <a:endParaRPr lang="it-IT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AAU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CER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00E22B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00E22B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ERU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00E22B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RMU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EUA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00E22B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NZU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NGAC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CFI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VER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00E22B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00034" y="5797982"/>
            <a:ext cx="571504" cy="20278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extBox 9"/>
          <p:cNvSpPr txBox="1"/>
          <p:nvPr/>
        </p:nvSpPr>
        <p:spPr>
          <a:xfrm>
            <a:off x="1071538" y="5768179"/>
            <a:ext cx="1857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+mn-lt"/>
              </a:rPr>
              <a:t>= no restriction</a:t>
            </a:r>
            <a:endParaRPr lang="it-IT" sz="120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0034" y="6083734"/>
            <a:ext cx="571504" cy="202786"/>
          </a:xfrm>
          <a:prstGeom prst="rect">
            <a:avLst/>
          </a:prstGeom>
          <a:solidFill>
            <a:srgbClr val="00E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TextBox 11"/>
          <p:cNvSpPr txBox="1"/>
          <p:nvPr/>
        </p:nvSpPr>
        <p:spPr>
          <a:xfrm>
            <a:off x="1082171" y="6022033"/>
            <a:ext cx="3357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+mn-lt"/>
              </a:rPr>
              <a:t>= with quantitative/qualitative restrictions</a:t>
            </a:r>
            <a:endParaRPr lang="it-IT" sz="12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2066" y="5715016"/>
            <a:ext cx="2857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dirty="0" smtClean="0">
                <a:latin typeface="+mn-lt"/>
              </a:rPr>
              <a:t>Source: World Bank</a:t>
            </a:r>
            <a:endParaRPr lang="it-IT" sz="1400" dirty="0">
              <a:latin typeface="+mn-lt"/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1" y="500063"/>
            <a:ext cx="871540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“Carbon market” and “Carbon markets”</a:t>
            </a: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0" y="273050"/>
            <a:ext cx="871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carbon market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15008" y="1452673"/>
            <a:ext cx="29289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u="sng" dirty="0" smtClean="0">
                <a:solidFill>
                  <a:schemeClr val="bg1"/>
                </a:solidFill>
                <a:latin typeface="+mn-lt"/>
              </a:rPr>
              <a:t>ISOLATION OF THE MARKETS</a:t>
            </a:r>
            <a:endParaRPr lang="it-IT" sz="1600" b="1" u="sng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2500306"/>
            <a:ext cx="8715404" cy="2571768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ctangle 19"/>
          <p:cNvSpPr/>
          <p:nvPr/>
        </p:nvSpPr>
        <p:spPr>
          <a:xfrm>
            <a:off x="2071670" y="2500306"/>
            <a:ext cx="4500594" cy="50006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reeform 27"/>
          <p:cNvSpPr/>
          <p:nvPr/>
        </p:nvSpPr>
        <p:spPr>
          <a:xfrm>
            <a:off x="783771" y="2875808"/>
            <a:ext cx="6994567" cy="2266208"/>
          </a:xfrm>
          <a:custGeom>
            <a:avLst/>
            <a:gdLst>
              <a:gd name="connsiteX0" fmla="*/ 0 w 6994567"/>
              <a:gd name="connsiteY0" fmla="*/ 1482436 h 2266208"/>
              <a:gd name="connsiteX1" fmla="*/ 795647 w 6994567"/>
              <a:gd name="connsiteY1" fmla="*/ 2052452 h 2266208"/>
              <a:gd name="connsiteX2" fmla="*/ 2541320 w 6994567"/>
              <a:gd name="connsiteY2" fmla="*/ 199901 h 2266208"/>
              <a:gd name="connsiteX3" fmla="*/ 4393871 w 6994567"/>
              <a:gd name="connsiteY3" fmla="*/ 1993075 h 2266208"/>
              <a:gd name="connsiteX4" fmla="*/ 6115793 w 6994567"/>
              <a:gd name="connsiteY4" fmla="*/ 223652 h 2266208"/>
              <a:gd name="connsiteX5" fmla="*/ 6994567 w 6994567"/>
              <a:gd name="connsiteY5" fmla="*/ 651163 h 2266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4567" h="2266208">
                <a:moveTo>
                  <a:pt x="0" y="1482436"/>
                </a:moveTo>
                <a:cubicBezTo>
                  <a:pt x="186047" y="1874322"/>
                  <a:pt x="372094" y="2266208"/>
                  <a:pt x="795647" y="2052452"/>
                </a:cubicBezTo>
                <a:cubicBezTo>
                  <a:pt x="1219200" y="1838696"/>
                  <a:pt x="1941616" y="209797"/>
                  <a:pt x="2541320" y="199901"/>
                </a:cubicBezTo>
                <a:cubicBezTo>
                  <a:pt x="3141024" y="190005"/>
                  <a:pt x="3798126" y="1989117"/>
                  <a:pt x="4393871" y="1993075"/>
                </a:cubicBezTo>
                <a:cubicBezTo>
                  <a:pt x="4989616" y="1997033"/>
                  <a:pt x="5682344" y="447304"/>
                  <a:pt x="6115793" y="223652"/>
                </a:cubicBezTo>
                <a:cubicBezTo>
                  <a:pt x="6549242" y="0"/>
                  <a:pt x="6771904" y="325581"/>
                  <a:pt x="6994567" y="651163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TextBox 18"/>
          <p:cNvSpPr txBox="1"/>
          <p:nvPr/>
        </p:nvSpPr>
        <p:spPr>
          <a:xfrm>
            <a:off x="357158" y="2571744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+mn-lt"/>
              </a:rPr>
              <a:t>CDM represents the main interconnection</a:t>
            </a:r>
            <a:endParaRPr lang="it-IT" b="1" dirty="0">
              <a:latin typeface="+mn-lt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785918" y="3500438"/>
            <a:ext cx="1500198" cy="8572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European companies under EU-ETS</a:t>
            </a:r>
            <a:endParaRPr lang="it-IT" sz="1200" dirty="0"/>
          </a:p>
        </p:txBody>
      </p:sp>
      <p:sp>
        <p:nvSpPr>
          <p:cNvPr id="23" name="Oval 22"/>
          <p:cNvSpPr/>
          <p:nvPr/>
        </p:nvSpPr>
        <p:spPr>
          <a:xfrm>
            <a:off x="3571868" y="3500438"/>
            <a:ext cx="1500198" cy="85725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Japanese companies under KVAP</a:t>
            </a:r>
            <a:endParaRPr lang="it-IT" sz="1200" dirty="0"/>
          </a:p>
        </p:txBody>
      </p:sp>
      <p:sp>
        <p:nvSpPr>
          <p:cNvPr id="24" name="Oval 23"/>
          <p:cNvSpPr/>
          <p:nvPr/>
        </p:nvSpPr>
        <p:spPr>
          <a:xfrm>
            <a:off x="-32" y="3500438"/>
            <a:ext cx="1571636" cy="85725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Governments with Kyoto committments</a:t>
            </a:r>
            <a:endParaRPr lang="it-IT" sz="1200" dirty="0"/>
          </a:p>
        </p:txBody>
      </p:sp>
      <p:sp>
        <p:nvSpPr>
          <p:cNvPr id="25" name="Oval 24"/>
          <p:cNvSpPr/>
          <p:nvPr/>
        </p:nvSpPr>
        <p:spPr>
          <a:xfrm>
            <a:off x="7215206" y="3500438"/>
            <a:ext cx="1500198" cy="857256"/>
          </a:xfrm>
          <a:prstGeom prst="ellipse">
            <a:avLst/>
          </a:prstGeom>
          <a:solidFill>
            <a:srgbClr val="CF45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Buyers from the voluntary market</a:t>
            </a:r>
            <a:endParaRPr lang="it-IT" sz="1200" dirty="0"/>
          </a:p>
        </p:txBody>
      </p:sp>
      <p:sp>
        <p:nvSpPr>
          <p:cNvPr id="26" name="Oval 25"/>
          <p:cNvSpPr/>
          <p:nvPr/>
        </p:nvSpPr>
        <p:spPr>
          <a:xfrm>
            <a:off x="5429256" y="3500438"/>
            <a:ext cx="1500198" cy="85725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New Zealand companies under NZ-ETS</a:t>
            </a:r>
            <a:endParaRPr lang="it-IT" sz="1200" dirty="0"/>
          </a:p>
        </p:txBody>
      </p:sp>
      <p:sp>
        <p:nvSpPr>
          <p:cNvPr id="27" name="Rectangle 26"/>
          <p:cNvSpPr/>
          <p:nvPr/>
        </p:nvSpPr>
        <p:spPr>
          <a:xfrm rot="5400000">
            <a:off x="5464969" y="3250406"/>
            <a:ext cx="6858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9" name="Rectangle 28"/>
          <p:cNvSpPr/>
          <p:nvPr/>
        </p:nvSpPr>
        <p:spPr>
          <a:xfrm>
            <a:off x="8131175" y="5857875"/>
            <a:ext cx="1012825" cy="1000125"/>
          </a:xfrm>
          <a:prstGeom prst="rect">
            <a:avLst/>
          </a:prstGeom>
          <a:solidFill>
            <a:srgbClr val="FFC000">
              <a:alpha val="83000"/>
            </a:srgb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30" name="Picture 65" descr="black 120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9750" y="5913438"/>
            <a:ext cx="9636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30"/>
          <p:cNvSpPr/>
          <p:nvPr/>
        </p:nvSpPr>
        <p:spPr>
          <a:xfrm>
            <a:off x="0" y="857250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2" name="TextBox 31"/>
          <p:cNvSpPr txBox="1"/>
          <p:nvPr/>
        </p:nvSpPr>
        <p:spPr>
          <a:xfrm>
            <a:off x="0" y="0"/>
            <a:ext cx="8715404" cy="28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THE STATE OF THE CARBON MARKET IN THE WORLD AND THE ROLE OF LAW FIRMS</a:t>
            </a:r>
            <a:endParaRPr lang="it-IT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-71462"/>
            <a:ext cx="3500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CHINA CARBON INSIGHTS 2008</a:t>
            </a:r>
            <a:endParaRPr lang="it-IT" sz="1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93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93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193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93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93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93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193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93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93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193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193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93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93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193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193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193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93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93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193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193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1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8" grpId="0" animBg="1"/>
      <p:bldP spid="19" grpId="0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648" y="1785926"/>
            <a:ext cx="8729052" cy="142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TextBox 5"/>
          <p:cNvSpPr txBox="1"/>
          <p:nvPr/>
        </p:nvSpPr>
        <p:spPr>
          <a:xfrm>
            <a:off x="-13648" y="1891247"/>
            <a:ext cx="8443300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Improved connectivity between demand and regional/sectoral mitigation potential</a:t>
            </a:r>
          </a:p>
          <a:p>
            <a:pPr algn="just">
              <a:buFont typeface="Arial" pitchFamily="34" charset="0"/>
              <a:buChar char="•"/>
            </a:pPr>
            <a:endParaRPr lang="it-IT" sz="1600" dirty="0" smtClean="0">
              <a:latin typeface="+mn-lt"/>
            </a:endParaRPr>
          </a:p>
          <a:p>
            <a:pPr algn="just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Increased flexibility</a:t>
            </a:r>
          </a:p>
          <a:p>
            <a:pPr algn="just">
              <a:buFont typeface="Arial" pitchFamily="34" charset="0"/>
              <a:buChar char="•"/>
            </a:pPr>
            <a:endParaRPr lang="it-IT" sz="1600" dirty="0" smtClean="0">
              <a:latin typeface="+mn-lt"/>
            </a:endParaRPr>
          </a:p>
          <a:p>
            <a:pPr algn="just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Possibility of achieving more drastic GHG emissions limit targets</a:t>
            </a:r>
          </a:p>
          <a:p>
            <a:pPr algn="just"/>
            <a:endParaRPr lang="it-IT" sz="1600" dirty="0" smtClean="0">
              <a:latin typeface="+mn-lt"/>
            </a:endParaRPr>
          </a:p>
          <a:p>
            <a:pPr algn="just"/>
            <a:endParaRPr lang="it-IT" sz="1600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32" y="1357298"/>
            <a:ext cx="2357422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Benefits</a:t>
            </a:r>
            <a:endParaRPr lang="it-IT" dirty="0"/>
          </a:p>
        </p:txBody>
      </p:sp>
      <p:sp>
        <p:nvSpPr>
          <p:cNvPr id="5" name="Rectangle 4"/>
          <p:cNvSpPr/>
          <p:nvPr/>
        </p:nvSpPr>
        <p:spPr>
          <a:xfrm>
            <a:off x="-13648" y="928670"/>
            <a:ext cx="4929190" cy="42862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IS A GLOBAL CARBON MARKET POSSIBLE?</a:t>
            </a:r>
            <a:endParaRPr lang="it-IT" dirty="0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" y="500063"/>
            <a:ext cx="871540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“Carbon market” and “Carbon markets”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0" y="273050"/>
            <a:ext cx="871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carbon market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3648" y="3851980"/>
            <a:ext cx="8729052" cy="25774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TextBox 11"/>
          <p:cNvSpPr txBox="1"/>
          <p:nvPr/>
        </p:nvSpPr>
        <p:spPr>
          <a:xfrm>
            <a:off x="-13648" y="3882474"/>
            <a:ext cx="8443300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Linking different national emissions management approaches: establishment of a single carbon cost and creation of equitable access to the prevailing lowest cost abatement opportunities</a:t>
            </a:r>
          </a:p>
          <a:p>
            <a:pPr algn="just">
              <a:buFont typeface="Arial" pitchFamily="34" charset="0"/>
              <a:buChar char="•"/>
            </a:pPr>
            <a:endParaRPr lang="it-IT" sz="1600" dirty="0" smtClean="0">
              <a:latin typeface="+mn-lt"/>
            </a:endParaRPr>
          </a:p>
          <a:p>
            <a:pPr algn="just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Unique set of rules: international registry</a:t>
            </a:r>
          </a:p>
          <a:p>
            <a:pPr algn="just">
              <a:buFont typeface="Arial" pitchFamily="34" charset="0"/>
              <a:buChar char="•"/>
            </a:pPr>
            <a:endParaRPr lang="it-IT" sz="1600" dirty="0" smtClean="0">
              <a:latin typeface="+mn-lt"/>
            </a:endParaRPr>
          </a:p>
          <a:p>
            <a:pPr algn="just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Multilateral recognition of the various market systems  and carbon units</a:t>
            </a:r>
          </a:p>
          <a:p>
            <a:pPr algn="just">
              <a:buFont typeface="Arial" pitchFamily="34" charset="0"/>
              <a:buChar char="•"/>
            </a:pPr>
            <a:endParaRPr lang="it-IT" sz="1600" dirty="0" smtClean="0">
              <a:latin typeface="+mn-lt"/>
            </a:endParaRPr>
          </a:p>
          <a:p>
            <a:pPr algn="just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Revising and broadening the project-based mechanism</a:t>
            </a:r>
          </a:p>
          <a:p>
            <a:pPr algn="just">
              <a:buFont typeface="Arial" pitchFamily="34" charset="0"/>
              <a:buChar char="•"/>
            </a:pPr>
            <a:endParaRPr lang="it-IT" sz="1600" dirty="0" smtClean="0">
              <a:latin typeface="+mn-lt"/>
            </a:endParaRPr>
          </a:p>
          <a:p>
            <a:pPr algn="just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Establishment of an oversight body</a:t>
            </a:r>
          </a:p>
          <a:p>
            <a:pPr algn="just">
              <a:buFont typeface="Arial" pitchFamily="34" charset="0"/>
              <a:buChar char="•"/>
            </a:pPr>
            <a:endParaRPr lang="it-IT" sz="1600" dirty="0" smtClean="0">
              <a:latin typeface="+mn-lt"/>
            </a:endParaRPr>
          </a:p>
          <a:p>
            <a:pPr algn="just"/>
            <a:endParaRPr lang="it-IT" sz="1600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57982" y="3429000"/>
            <a:ext cx="2357422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Instruments</a:t>
            </a:r>
            <a:endParaRPr lang="it-IT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8715404" cy="28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THE STATE OF THE CARBON MARKET IN THE WORLD AND THE ROLE OF LAW FIRMS</a:t>
            </a:r>
            <a:endParaRPr lang="it-IT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-71462"/>
            <a:ext cx="3500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CHINA CARBON INSIGHTS 2008</a:t>
            </a:r>
            <a:endParaRPr lang="it-IT" sz="1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 rot="5400000">
            <a:off x="5464969" y="3250406"/>
            <a:ext cx="6858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7" name="Rectangle 16"/>
          <p:cNvSpPr/>
          <p:nvPr/>
        </p:nvSpPr>
        <p:spPr>
          <a:xfrm>
            <a:off x="0" y="857250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8" name="Rectangle 17"/>
          <p:cNvSpPr/>
          <p:nvPr/>
        </p:nvSpPr>
        <p:spPr>
          <a:xfrm>
            <a:off x="0" y="6429375"/>
            <a:ext cx="9144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9" name="TextBox 18"/>
          <p:cNvSpPr txBox="1"/>
          <p:nvPr/>
        </p:nvSpPr>
        <p:spPr>
          <a:xfrm>
            <a:off x="-428625" y="6488113"/>
            <a:ext cx="2643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www.lehmanlaw.com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131175" y="5857875"/>
            <a:ext cx="1012825" cy="1000125"/>
          </a:xfrm>
          <a:prstGeom prst="rect">
            <a:avLst/>
          </a:prstGeom>
          <a:solidFill>
            <a:srgbClr val="FFC000">
              <a:alpha val="83000"/>
            </a:srgb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21" name="Picture 65" descr="black 120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9750" y="5913438"/>
            <a:ext cx="9636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10" grpId="0" animBg="1"/>
      <p:bldP spid="11" grpId="0" animBg="1"/>
      <p:bldP spid="12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-32" y="3927174"/>
          <a:ext cx="8715436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7593"/>
                <a:gridCol w="3268288"/>
                <a:gridCol w="3579555"/>
              </a:tblGrid>
              <a:tr h="334540"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/>
                        <a:t>Markets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/>
                        <a:t>Volume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/>
                        <a:t>Value</a:t>
                      </a:r>
                      <a:endParaRPr lang="it-IT" sz="2000" dirty="0"/>
                    </a:p>
                  </a:txBody>
                  <a:tcPr/>
                </a:tc>
              </a:tr>
              <a:tr h="311498"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/>
                        <a:t>Primary CDM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/>
                        <a:t>551 MtCO2e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/>
                        <a:t>US$7,426 Million </a:t>
                      </a:r>
                      <a:endParaRPr lang="it-IT" sz="1800" dirty="0"/>
                    </a:p>
                  </a:txBody>
                  <a:tcPr/>
                </a:tc>
              </a:tr>
              <a:tr h="311498"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/>
                        <a:t>Secondary CDM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/>
                        <a:t>240 MtCO2e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/>
                        <a:t>US$5,451 Million</a:t>
                      </a:r>
                      <a:endParaRPr lang="it-IT" sz="1800" dirty="0"/>
                    </a:p>
                  </a:txBody>
                  <a:tcPr/>
                </a:tc>
              </a:tr>
              <a:tr h="311498"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/>
                        <a:t>JI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/>
                        <a:t>41 MtCO2e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/>
                        <a:t>US$499</a:t>
                      </a:r>
                      <a:r>
                        <a:rPr lang="it-IT" sz="1800" baseline="0" dirty="0" smtClean="0"/>
                        <a:t> Million</a:t>
                      </a:r>
                      <a:endParaRPr lang="it-IT" sz="1800" dirty="0"/>
                    </a:p>
                  </a:txBody>
                  <a:tcPr/>
                </a:tc>
              </a:tr>
              <a:tr h="311498"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/>
                        <a:t>Voluntary market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/>
                        <a:t>42 MtCO2e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/>
                        <a:t>US$265 Million</a:t>
                      </a:r>
                      <a:endParaRPr lang="it-IT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" y="500063"/>
            <a:ext cx="871540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Volume of the market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273050"/>
            <a:ext cx="871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carbon market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-31" y="1357299"/>
          <a:ext cx="8715436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7593"/>
                <a:gridCol w="3268288"/>
                <a:gridCol w="3579555"/>
              </a:tblGrid>
              <a:tr h="379059"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/>
                        <a:t>Markets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/>
                        <a:t>Volume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/>
                        <a:t>Value</a:t>
                      </a:r>
                      <a:endParaRPr lang="it-IT" sz="2000" dirty="0"/>
                    </a:p>
                  </a:txBody>
                  <a:tcPr/>
                </a:tc>
              </a:tr>
              <a:tr h="349900"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/>
                        <a:t>EU-ETS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/>
                        <a:t>2.061 MtCO2e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/>
                        <a:t>US$50,097 Million </a:t>
                      </a:r>
                      <a:endParaRPr lang="it-IT" sz="1800" dirty="0"/>
                    </a:p>
                  </a:txBody>
                  <a:tcPr/>
                </a:tc>
              </a:tr>
              <a:tr h="349900"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/>
                        <a:t>NSW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/>
                        <a:t>25 MtCO2e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/>
                        <a:t>US$224 Million</a:t>
                      </a:r>
                      <a:endParaRPr lang="it-IT" sz="1800" dirty="0"/>
                    </a:p>
                  </a:txBody>
                  <a:tcPr/>
                </a:tc>
              </a:tr>
              <a:tr h="349900"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/>
                        <a:t>CCX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/>
                        <a:t>23 MtCO2e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/>
                        <a:t>US$124</a:t>
                      </a:r>
                      <a:r>
                        <a:rPr lang="it-IT" sz="1800" baseline="0" dirty="0" smtClean="0"/>
                        <a:t> Million</a:t>
                      </a:r>
                      <a:endParaRPr lang="it-IT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2857496"/>
            <a:ext cx="1857356" cy="28575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TOTAL</a:t>
            </a:r>
            <a:endParaRPr lang="it-IT" b="1" dirty="0"/>
          </a:p>
        </p:txBody>
      </p:sp>
      <p:sp>
        <p:nvSpPr>
          <p:cNvPr id="14" name="Rectangle 13"/>
          <p:cNvSpPr/>
          <p:nvPr/>
        </p:nvSpPr>
        <p:spPr>
          <a:xfrm>
            <a:off x="3500430" y="2857496"/>
            <a:ext cx="1643074" cy="285752"/>
          </a:xfrm>
          <a:prstGeom prst="rect">
            <a:avLst/>
          </a:prstGeom>
          <a:solidFill>
            <a:srgbClr val="FF6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b="1" dirty="0" smtClean="0"/>
              <a:t>2,109 MtCO2e</a:t>
            </a:r>
            <a:endParaRPr lang="it-IT" b="1" dirty="0"/>
          </a:p>
        </p:txBody>
      </p:sp>
      <p:sp>
        <p:nvSpPr>
          <p:cNvPr id="15" name="Rectangle 14"/>
          <p:cNvSpPr/>
          <p:nvPr/>
        </p:nvSpPr>
        <p:spPr>
          <a:xfrm>
            <a:off x="6786578" y="2857496"/>
            <a:ext cx="1928826" cy="285752"/>
          </a:xfrm>
          <a:prstGeom prst="rect">
            <a:avLst/>
          </a:prstGeom>
          <a:solidFill>
            <a:srgbClr val="FF6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b="1" dirty="0" smtClean="0"/>
              <a:t>US$50,394 Million</a:t>
            </a:r>
            <a:endParaRPr lang="it-IT" b="1" dirty="0"/>
          </a:p>
        </p:txBody>
      </p:sp>
      <p:sp>
        <p:nvSpPr>
          <p:cNvPr id="16" name="TextBox 15" hidden="1"/>
          <p:cNvSpPr txBox="1"/>
          <p:nvPr/>
        </p:nvSpPr>
        <p:spPr>
          <a:xfrm>
            <a:off x="2714612" y="178592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n-lt"/>
              </a:rPr>
              <a:t>+87%</a:t>
            </a:r>
            <a:endParaRPr lang="it-IT" dirty="0">
              <a:latin typeface="+mn-lt"/>
            </a:endParaRPr>
          </a:p>
        </p:txBody>
      </p:sp>
      <p:sp>
        <p:nvSpPr>
          <p:cNvPr id="17" name="TextBox 16" hidden="1"/>
          <p:cNvSpPr txBox="1"/>
          <p:nvPr/>
        </p:nvSpPr>
        <p:spPr>
          <a:xfrm>
            <a:off x="2714612" y="214311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n-lt"/>
              </a:rPr>
              <a:t>+26%</a:t>
            </a:r>
            <a:endParaRPr lang="it-IT" dirty="0">
              <a:latin typeface="+mn-lt"/>
            </a:endParaRPr>
          </a:p>
        </p:txBody>
      </p:sp>
      <p:sp>
        <p:nvSpPr>
          <p:cNvPr id="18" name="TextBox 17" hidden="1"/>
          <p:cNvSpPr txBox="1"/>
          <p:nvPr/>
        </p:nvSpPr>
        <p:spPr>
          <a:xfrm>
            <a:off x="2643174" y="250030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n-lt"/>
              </a:rPr>
              <a:t>+124%</a:t>
            </a:r>
            <a:endParaRPr lang="it-IT" dirty="0">
              <a:latin typeface="+mn-lt"/>
            </a:endParaRPr>
          </a:p>
        </p:txBody>
      </p:sp>
      <p:sp>
        <p:nvSpPr>
          <p:cNvPr id="19" name="TextBox 18" hidden="1"/>
          <p:cNvSpPr txBox="1"/>
          <p:nvPr/>
        </p:nvSpPr>
        <p:spPr>
          <a:xfrm>
            <a:off x="2714612" y="285749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+mn-lt"/>
              </a:rPr>
              <a:t>+86%</a:t>
            </a:r>
            <a:endParaRPr lang="it-IT" b="1" dirty="0">
              <a:latin typeface="+mn-lt"/>
            </a:endParaRPr>
          </a:p>
        </p:txBody>
      </p:sp>
      <p:sp>
        <p:nvSpPr>
          <p:cNvPr id="20" name="TextBox 19" hidden="1"/>
          <p:cNvSpPr txBox="1"/>
          <p:nvPr/>
        </p:nvSpPr>
        <p:spPr>
          <a:xfrm>
            <a:off x="5857884" y="177378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n-lt"/>
              </a:rPr>
              <a:t>+105%</a:t>
            </a:r>
            <a:endParaRPr lang="it-IT" dirty="0">
              <a:latin typeface="+mn-lt"/>
            </a:endParaRPr>
          </a:p>
        </p:txBody>
      </p:sp>
      <p:sp>
        <p:nvSpPr>
          <p:cNvPr id="21" name="TextBox 20" hidden="1"/>
          <p:cNvSpPr txBox="1"/>
          <p:nvPr/>
        </p:nvSpPr>
        <p:spPr>
          <a:xfrm>
            <a:off x="6143636" y="214311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n-lt"/>
              </a:rPr>
              <a:t>-1%</a:t>
            </a:r>
            <a:endParaRPr lang="it-IT" dirty="0">
              <a:latin typeface="+mn-lt"/>
            </a:endParaRPr>
          </a:p>
        </p:txBody>
      </p:sp>
      <p:sp>
        <p:nvSpPr>
          <p:cNvPr id="22" name="TextBox 21" hidden="1"/>
          <p:cNvSpPr txBox="1"/>
          <p:nvPr/>
        </p:nvSpPr>
        <p:spPr>
          <a:xfrm>
            <a:off x="6000760" y="248816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n-lt"/>
              </a:rPr>
              <a:t>+90%</a:t>
            </a:r>
            <a:endParaRPr lang="it-IT" dirty="0">
              <a:latin typeface="+mn-lt"/>
            </a:endParaRPr>
          </a:p>
        </p:txBody>
      </p:sp>
      <p:sp>
        <p:nvSpPr>
          <p:cNvPr id="23" name="TextBox 22" hidden="1"/>
          <p:cNvSpPr txBox="1"/>
          <p:nvPr/>
        </p:nvSpPr>
        <p:spPr>
          <a:xfrm>
            <a:off x="5857884" y="285749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+mn-lt"/>
              </a:rPr>
              <a:t>+104%</a:t>
            </a:r>
            <a:endParaRPr lang="it-IT" b="1" dirty="0">
              <a:latin typeface="+mn-lt"/>
            </a:endParaRPr>
          </a:p>
        </p:txBody>
      </p:sp>
      <p:sp>
        <p:nvSpPr>
          <p:cNvPr id="24" name="Oval 23" hidden="1"/>
          <p:cNvSpPr/>
          <p:nvPr/>
        </p:nvSpPr>
        <p:spPr>
          <a:xfrm>
            <a:off x="5857884" y="1751172"/>
            <a:ext cx="857256" cy="3919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ounded Rectangle 26"/>
          <p:cNvSpPr/>
          <p:nvPr/>
        </p:nvSpPr>
        <p:spPr>
          <a:xfrm>
            <a:off x="0" y="3143248"/>
            <a:ext cx="8715404" cy="35719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Double than 2006 and six times compared to 2005</a:t>
            </a:r>
            <a:endParaRPr lang="it-IT" dirty="0"/>
          </a:p>
        </p:txBody>
      </p:sp>
      <p:sp>
        <p:nvSpPr>
          <p:cNvPr id="12" name="Rectangle 11"/>
          <p:cNvSpPr/>
          <p:nvPr/>
        </p:nvSpPr>
        <p:spPr>
          <a:xfrm>
            <a:off x="0" y="857232"/>
            <a:ext cx="8715404" cy="50006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2007 main allowances markets</a:t>
            </a:r>
            <a:endParaRPr lang="it-IT" sz="2000" b="1" dirty="0"/>
          </a:p>
        </p:txBody>
      </p:sp>
      <p:sp>
        <p:nvSpPr>
          <p:cNvPr id="33" name="Rectangle 32"/>
          <p:cNvSpPr/>
          <p:nvPr/>
        </p:nvSpPr>
        <p:spPr>
          <a:xfrm>
            <a:off x="0" y="3498546"/>
            <a:ext cx="8715404" cy="50006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2007 project-based markets</a:t>
            </a:r>
            <a:endParaRPr lang="it-IT" sz="2000" b="1" dirty="0"/>
          </a:p>
        </p:txBody>
      </p:sp>
      <p:sp>
        <p:nvSpPr>
          <p:cNvPr id="35" name="Rectangle 34"/>
          <p:cNvSpPr/>
          <p:nvPr/>
        </p:nvSpPr>
        <p:spPr>
          <a:xfrm>
            <a:off x="-32" y="3498546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6" name="Rectangle 35"/>
          <p:cNvSpPr/>
          <p:nvPr/>
        </p:nvSpPr>
        <p:spPr>
          <a:xfrm>
            <a:off x="-32" y="5786454"/>
            <a:ext cx="1857356" cy="28575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TOTAL</a:t>
            </a:r>
            <a:endParaRPr lang="it-IT" b="1" dirty="0"/>
          </a:p>
        </p:txBody>
      </p:sp>
      <p:sp>
        <p:nvSpPr>
          <p:cNvPr id="37" name="Rectangle 36"/>
          <p:cNvSpPr/>
          <p:nvPr/>
        </p:nvSpPr>
        <p:spPr>
          <a:xfrm>
            <a:off x="3500398" y="5786454"/>
            <a:ext cx="1643074" cy="285752"/>
          </a:xfrm>
          <a:prstGeom prst="rect">
            <a:avLst/>
          </a:prstGeom>
          <a:solidFill>
            <a:srgbClr val="FF6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b="1" dirty="0" smtClean="0"/>
              <a:t>874 MtCO2e</a:t>
            </a:r>
            <a:endParaRPr lang="it-IT" b="1" dirty="0"/>
          </a:p>
        </p:txBody>
      </p:sp>
      <p:sp>
        <p:nvSpPr>
          <p:cNvPr id="39" name="TextBox 38" hidden="1"/>
          <p:cNvSpPr txBox="1"/>
          <p:nvPr/>
        </p:nvSpPr>
        <p:spPr>
          <a:xfrm>
            <a:off x="2714580" y="584575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+mn-lt"/>
              </a:rPr>
              <a:t>+86%</a:t>
            </a:r>
            <a:endParaRPr lang="it-IT" b="1" dirty="0">
              <a:latin typeface="+mn-lt"/>
            </a:endParaRPr>
          </a:p>
        </p:txBody>
      </p:sp>
      <p:sp>
        <p:nvSpPr>
          <p:cNvPr id="40" name="TextBox 39" hidden="1"/>
          <p:cNvSpPr txBox="1"/>
          <p:nvPr/>
        </p:nvSpPr>
        <p:spPr>
          <a:xfrm>
            <a:off x="5857852" y="584575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+mn-lt"/>
              </a:rPr>
              <a:t>+104%</a:t>
            </a:r>
            <a:endParaRPr lang="it-IT" b="1" dirty="0">
              <a:latin typeface="+mn-lt"/>
            </a:endParaRPr>
          </a:p>
        </p:txBody>
      </p:sp>
      <p:sp>
        <p:nvSpPr>
          <p:cNvPr id="41" name="TextBox 40" hidden="1"/>
          <p:cNvSpPr txBox="1"/>
          <p:nvPr/>
        </p:nvSpPr>
        <p:spPr>
          <a:xfrm>
            <a:off x="2643174" y="527424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n-lt"/>
              </a:rPr>
              <a:t>+100%</a:t>
            </a:r>
            <a:endParaRPr lang="it-IT" dirty="0">
              <a:latin typeface="+mn-lt"/>
            </a:endParaRPr>
          </a:p>
        </p:txBody>
      </p:sp>
      <p:sp>
        <p:nvSpPr>
          <p:cNvPr id="42" name="TextBox 41" hidden="1"/>
          <p:cNvSpPr txBox="1"/>
          <p:nvPr/>
        </p:nvSpPr>
        <p:spPr>
          <a:xfrm>
            <a:off x="5857884" y="527424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n-lt"/>
              </a:rPr>
              <a:t>+200%</a:t>
            </a:r>
            <a:endParaRPr lang="it-IT" dirty="0">
              <a:latin typeface="+mn-lt"/>
            </a:endParaRPr>
          </a:p>
        </p:txBody>
      </p:sp>
      <p:sp>
        <p:nvSpPr>
          <p:cNvPr id="43" name="TextBox 42" hidden="1"/>
          <p:cNvSpPr txBox="1"/>
          <p:nvPr/>
        </p:nvSpPr>
        <p:spPr>
          <a:xfrm>
            <a:off x="2643174" y="441699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>
                <a:latin typeface="+mn-lt"/>
              </a:rPr>
              <a:t>+8%</a:t>
            </a:r>
            <a:endParaRPr lang="it-IT" dirty="0">
              <a:latin typeface="+mn-lt"/>
            </a:endParaRPr>
          </a:p>
        </p:txBody>
      </p:sp>
      <p:sp>
        <p:nvSpPr>
          <p:cNvPr id="44" name="TextBox 43" hidden="1"/>
          <p:cNvSpPr txBox="1"/>
          <p:nvPr/>
        </p:nvSpPr>
        <p:spPr>
          <a:xfrm>
            <a:off x="2795574" y="498849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>
                <a:latin typeface="+mn-lt"/>
              </a:rPr>
              <a:t>+8%</a:t>
            </a:r>
            <a:endParaRPr lang="it-IT" dirty="0"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0" y="1500174"/>
            <a:ext cx="8715404" cy="3857652"/>
          </a:xfrm>
          <a:prstGeom prst="rect">
            <a:avLst/>
          </a:prstGeom>
          <a:solidFill>
            <a:schemeClr val="tx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0" y="2769211"/>
          <a:ext cx="8715404" cy="16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02"/>
                <a:gridCol w="4357702"/>
              </a:tblGrid>
              <a:tr h="821537">
                <a:tc>
                  <a:txBody>
                    <a:bodyPr/>
                    <a:lstStyle/>
                    <a:p>
                      <a:pPr algn="r"/>
                      <a:r>
                        <a:rPr lang="it-IT" sz="3600" dirty="0" smtClean="0"/>
                        <a:t>TOTAL VOLUME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3600" dirty="0" smtClean="0"/>
                        <a:t>TOTAL VALUE</a:t>
                      </a:r>
                      <a:endParaRPr lang="it-IT" sz="360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pPr algn="r"/>
                      <a:r>
                        <a:rPr lang="it-IT" sz="3600" dirty="0" smtClean="0"/>
                        <a:t>2,983 MtCO2e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3600" dirty="0" smtClean="0"/>
                        <a:t>US$64,035 Million</a:t>
                      </a:r>
                      <a:endParaRPr lang="it-IT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4357686" y="4429132"/>
            <a:ext cx="4357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FF0000"/>
                </a:solidFill>
              </a:rPr>
              <a:t>+105%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32" y="4429132"/>
            <a:ext cx="4357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FF0000"/>
                </a:solidFill>
              </a:rPr>
              <a:t>+70%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714612" y="1785926"/>
            <a:ext cx="3286148" cy="1000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b="1" dirty="0" smtClean="0">
                <a:solidFill>
                  <a:schemeClr val="tx1"/>
                </a:solidFill>
              </a:rPr>
              <a:t>YEAR 2007</a:t>
            </a:r>
            <a:endParaRPr lang="it-IT" sz="48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rot="5400000">
            <a:off x="5464969" y="3250406"/>
            <a:ext cx="6858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8" name="Rectangle 27"/>
          <p:cNvSpPr/>
          <p:nvPr/>
        </p:nvSpPr>
        <p:spPr>
          <a:xfrm>
            <a:off x="8131175" y="5857892"/>
            <a:ext cx="1012825" cy="1000125"/>
          </a:xfrm>
          <a:prstGeom prst="rect">
            <a:avLst/>
          </a:prstGeom>
          <a:solidFill>
            <a:srgbClr val="FFC000">
              <a:alpha val="83000"/>
            </a:srgb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29" name="Picture 65" descr="black 1200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9750" y="5913455"/>
            <a:ext cx="9636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ctangle 29"/>
          <p:cNvSpPr/>
          <p:nvPr/>
        </p:nvSpPr>
        <p:spPr>
          <a:xfrm>
            <a:off x="0" y="857250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8" name="Rectangle 37"/>
          <p:cNvSpPr/>
          <p:nvPr/>
        </p:nvSpPr>
        <p:spPr>
          <a:xfrm>
            <a:off x="6286512" y="5786454"/>
            <a:ext cx="1928826" cy="285752"/>
          </a:xfrm>
          <a:prstGeom prst="rect">
            <a:avLst/>
          </a:prstGeom>
          <a:solidFill>
            <a:srgbClr val="FF6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b="1" dirty="0" smtClean="0"/>
              <a:t>US$13,641 Million</a:t>
            </a:r>
            <a:endParaRPr lang="it-IT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0" y="0"/>
            <a:ext cx="8715404" cy="28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THE STATE OF THE CARBON MARKET IN THE WORLD AND THE ROLE OF LAW FIRMS</a:t>
            </a:r>
            <a:endParaRPr lang="it-IT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0" y="-71462"/>
            <a:ext cx="3500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CHINA CARBON INSIGHTS 2008</a:t>
            </a:r>
            <a:endParaRPr lang="it-IT" sz="1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52" name="Rectangle 51"/>
          <p:cNvSpPr/>
          <p:nvPr/>
        </p:nvSpPr>
        <p:spPr>
          <a:xfrm rot="5400000">
            <a:off x="5464969" y="3250406"/>
            <a:ext cx="6858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3" name="Rectangle 52"/>
          <p:cNvSpPr/>
          <p:nvPr/>
        </p:nvSpPr>
        <p:spPr>
          <a:xfrm>
            <a:off x="0" y="857250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4" name="Rectangle 53"/>
          <p:cNvSpPr/>
          <p:nvPr/>
        </p:nvSpPr>
        <p:spPr>
          <a:xfrm>
            <a:off x="0" y="6429375"/>
            <a:ext cx="9144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5" name="TextBox 54"/>
          <p:cNvSpPr txBox="1"/>
          <p:nvPr/>
        </p:nvSpPr>
        <p:spPr>
          <a:xfrm>
            <a:off x="-428625" y="6488113"/>
            <a:ext cx="2643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www.lehmanlaw.com</a:t>
            </a:r>
          </a:p>
        </p:txBody>
      </p:sp>
      <p:sp>
        <p:nvSpPr>
          <p:cNvPr id="56" name="Rectangle 55"/>
          <p:cNvSpPr/>
          <p:nvPr/>
        </p:nvSpPr>
        <p:spPr>
          <a:xfrm>
            <a:off x="8131175" y="5857875"/>
            <a:ext cx="1012825" cy="1000125"/>
          </a:xfrm>
          <a:prstGeom prst="rect">
            <a:avLst/>
          </a:prstGeom>
          <a:solidFill>
            <a:srgbClr val="FFC000">
              <a:alpha val="83000"/>
            </a:srgb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57" name="Picture 65" descr="black 1200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9750" y="5913438"/>
            <a:ext cx="9636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TextBox 57"/>
          <p:cNvSpPr txBox="1"/>
          <p:nvPr/>
        </p:nvSpPr>
        <p:spPr>
          <a:xfrm>
            <a:off x="6429388" y="6429396"/>
            <a:ext cx="171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latin typeface="+mn-lt"/>
              </a:rPr>
              <a:t>Source: World Bank</a:t>
            </a:r>
            <a:endParaRPr lang="it-IT" sz="1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7" grpId="0"/>
      <p:bldP spid="48" grpId="0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43504" y="1571612"/>
            <a:ext cx="3571900" cy="35719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+81% = US$87 Billion</a:t>
            </a:r>
            <a:endParaRPr lang="it-IT" dirty="0"/>
          </a:p>
        </p:txBody>
      </p:sp>
      <p:sp>
        <p:nvSpPr>
          <p:cNvPr id="6" name="Rectangle 5"/>
          <p:cNvSpPr/>
          <p:nvPr/>
        </p:nvSpPr>
        <p:spPr>
          <a:xfrm>
            <a:off x="-32" y="2071678"/>
            <a:ext cx="2786082" cy="35719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PRIMARY CDM</a:t>
            </a:r>
            <a:endParaRPr lang="it-IT" b="1" dirty="0"/>
          </a:p>
        </p:txBody>
      </p:sp>
      <p:sp>
        <p:nvSpPr>
          <p:cNvPr id="7" name="Rectangle 6"/>
          <p:cNvSpPr/>
          <p:nvPr/>
        </p:nvSpPr>
        <p:spPr>
          <a:xfrm>
            <a:off x="-1" y="1571612"/>
            <a:ext cx="2786037" cy="35719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TOTAL VALUE</a:t>
            </a:r>
            <a:endParaRPr lang="it-IT" b="1" dirty="0"/>
          </a:p>
        </p:txBody>
      </p:sp>
      <p:sp>
        <p:nvSpPr>
          <p:cNvPr id="8" name="Rectangle 7"/>
          <p:cNvSpPr/>
          <p:nvPr/>
        </p:nvSpPr>
        <p:spPr>
          <a:xfrm>
            <a:off x="5143504" y="2071678"/>
            <a:ext cx="3571900" cy="35719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-7% value    |     -26% volume</a:t>
            </a:r>
            <a:endParaRPr lang="it-IT" dirty="0"/>
          </a:p>
        </p:txBody>
      </p:sp>
      <p:sp>
        <p:nvSpPr>
          <p:cNvPr id="10" name="Rectangle 9"/>
          <p:cNvSpPr/>
          <p:nvPr/>
        </p:nvSpPr>
        <p:spPr>
          <a:xfrm>
            <a:off x="-32" y="2571744"/>
            <a:ext cx="2786082" cy="35719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SECONDARY CDM</a:t>
            </a:r>
            <a:endParaRPr lang="it-IT" b="1" dirty="0"/>
          </a:p>
        </p:txBody>
      </p:sp>
      <p:sp>
        <p:nvSpPr>
          <p:cNvPr id="11" name="Rectangle 10"/>
          <p:cNvSpPr/>
          <p:nvPr/>
        </p:nvSpPr>
        <p:spPr>
          <a:xfrm>
            <a:off x="5143504" y="2571744"/>
            <a:ext cx="3571900" cy="35719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+150% value  | +100% volume</a:t>
            </a:r>
            <a:endParaRPr lang="it-IT" dirty="0"/>
          </a:p>
        </p:txBody>
      </p:sp>
      <p:sp>
        <p:nvSpPr>
          <p:cNvPr id="15" name="Rectangle 14"/>
          <p:cNvSpPr/>
          <p:nvPr/>
        </p:nvSpPr>
        <p:spPr>
          <a:xfrm>
            <a:off x="5143504" y="3571876"/>
            <a:ext cx="3571900" cy="35719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+30% = 3,900 MtCO2e</a:t>
            </a:r>
            <a:endParaRPr lang="it-IT" dirty="0"/>
          </a:p>
        </p:txBody>
      </p:sp>
      <p:sp>
        <p:nvSpPr>
          <p:cNvPr id="16" name="Rectangle 15"/>
          <p:cNvSpPr/>
          <p:nvPr/>
        </p:nvSpPr>
        <p:spPr>
          <a:xfrm>
            <a:off x="5143504" y="4071942"/>
            <a:ext cx="3571900" cy="35719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+ 80% = US$116 Billion </a:t>
            </a:r>
            <a:endParaRPr lang="it-IT" dirty="0"/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1" y="500063"/>
            <a:ext cx="871540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Volume of the market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8" name="TextBox 3"/>
          <p:cNvSpPr txBox="1">
            <a:spLocks noChangeArrowheads="1"/>
          </p:cNvSpPr>
          <p:nvPr/>
        </p:nvSpPr>
        <p:spPr bwMode="auto">
          <a:xfrm>
            <a:off x="0" y="273050"/>
            <a:ext cx="871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carbon market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2857488" y="1643050"/>
            <a:ext cx="2214578" cy="1285884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ctangle 29"/>
          <p:cNvSpPr/>
          <p:nvPr/>
        </p:nvSpPr>
        <p:spPr>
          <a:xfrm>
            <a:off x="-32" y="3571876"/>
            <a:ext cx="2786037" cy="35719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TOTAL VOLUME</a:t>
            </a:r>
            <a:endParaRPr lang="it-IT" b="1" dirty="0"/>
          </a:p>
        </p:txBody>
      </p:sp>
      <p:sp>
        <p:nvSpPr>
          <p:cNvPr id="31" name="Rectangle 30"/>
          <p:cNvSpPr/>
          <p:nvPr/>
        </p:nvSpPr>
        <p:spPr>
          <a:xfrm>
            <a:off x="13" y="4071942"/>
            <a:ext cx="2786037" cy="35719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TOTAL VALUE</a:t>
            </a:r>
            <a:endParaRPr lang="it-IT" b="1" dirty="0"/>
          </a:p>
        </p:txBody>
      </p:sp>
      <p:sp>
        <p:nvSpPr>
          <p:cNvPr id="32" name="Right Arrow 31"/>
          <p:cNvSpPr/>
          <p:nvPr/>
        </p:nvSpPr>
        <p:spPr>
          <a:xfrm>
            <a:off x="2857488" y="3571876"/>
            <a:ext cx="2214578" cy="928694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0" y="5031131"/>
          <a:ext cx="873917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42"/>
                <a:gridCol w="3500462"/>
                <a:gridCol w="3595670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By 2012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By 2020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Without US ETS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US$550</a:t>
                      </a:r>
                      <a:r>
                        <a:rPr lang="it-IT" baseline="0" dirty="0" smtClean="0"/>
                        <a:t> Billion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US$2</a:t>
                      </a:r>
                      <a:r>
                        <a:rPr lang="it-IT" baseline="0" dirty="0" smtClean="0"/>
                        <a:t> Trillion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With US ETS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US$680 Billion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US$3 Trillion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8131175" y="5857892"/>
            <a:ext cx="1012825" cy="1000125"/>
          </a:xfrm>
          <a:prstGeom prst="rect">
            <a:avLst/>
          </a:prstGeom>
          <a:solidFill>
            <a:srgbClr val="FFC000">
              <a:alpha val="83000"/>
            </a:srgb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35" name="Picture 65" descr="black 1200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9750" y="5913455"/>
            <a:ext cx="9636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/>
          <p:nvPr/>
        </p:nvSpPr>
        <p:spPr>
          <a:xfrm>
            <a:off x="0" y="0"/>
            <a:ext cx="8715404" cy="28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THE STATE OF THE CARBON MARKET IN THE WORLD AND THE ROLE OF LAW FIRMS</a:t>
            </a:r>
            <a:endParaRPr lang="it-IT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-71462"/>
            <a:ext cx="3500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CHINA CARBON INSIGHTS 2008</a:t>
            </a:r>
            <a:endParaRPr lang="it-IT" sz="1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43570" y="6429396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latin typeface="+mn-lt"/>
              </a:rPr>
              <a:t>Source: New Carbon Finance</a:t>
            </a:r>
            <a:endParaRPr lang="it-IT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71546"/>
            <a:ext cx="8715404" cy="50006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Performance during the first 3Q of 2008</a:t>
            </a:r>
            <a:endParaRPr lang="it-IT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0" y="3071810"/>
            <a:ext cx="8715404" cy="50006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Forecasts by the end of 2008</a:t>
            </a:r>
            <a:endParaRPr lang="it-IT" sz="2000" b="1" dirty="0"/>
          </a:p>
        </p:txBody>
      </p:sp>
      <p:sp>
        <p:nvSpPr>
          <p:cNvPr id="17" name="Rectangle 16"/>
          <p:cNvSpPr/>
          <p:nvPr/>
        </p:nvSpPr>
        <p:spPr>
          <a:xfrm>
            <a:off x="-32" y="4572008"/>
            <a:ext cx="8715404" cy="50006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Further forecasts (Total value)</a:t>
            </a:r>
            <a:endParaRPr lang="it-IT" sz="2000" b="1" dirty="0"/>
          </a:p>
        </p:txBody>
      </p:sp>
      <p:sp>
        <p:nvSpPr>
          <p:cNvPr id="39" name="Rectangle 38"/>
          <p:cNvSpPr/>
          <p:nvPr/>
        </p:nvSpPr>
        <p:spPr>
          <a:xfrm rot="5400000">
            <a:off x="5464969" y="3250406"/>
            <a:ext cx="6858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0" name="Rectangle 39"/>
          <p:cNvSpPr/>
          <p:nvPr/>
        </p:nvSpPr>
        <p:spPr>
          <a:xfrm>
            <a:off x="0" y="6429375"/>
            <a:ext cx="9144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1" name="Rectangle 40"/>
          <p:cNvSpPr/>
          <p:nvPr/>
        </p:nvSpPr>
        <p:spPr>
          <a:xfrm>
            <a:off x="8131175" y="5857875"/>
            <a:ext cx="1012825" cy="1000125"/>
          </a:xfrm>
          <a:prstGeom prst="rect">
            <a:avLst/>
          </a:prstGeom>
          <a:solidFill>
            <a:srgbClr val="FFC000">
              <a:alpha val="83000"/>
            </a:srgb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42" name="Picture 65" descr="black 1200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9750" y="5913438"/>
            <a:ext cx="9636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Rectangle 42"/>
          <p:cNvSpPr/>
          <p:nvPr/>
        </p:nvSpPr>
        <p:spPr>
          <a:xfrm>
            <a:off x="0" y="857250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4" name="TextBox 43"/>
          <p:cNvSpPr txBox="1"/>
          <p:nvPr/>
        </p:nvSpPr>
        <p:spPr>
          <a:xfrm>
            <a:off x="-428625" y="6488113"/>
            <a:ext cx="2643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www.lehmanlaw.com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6446" y="6429396"/>
            <a:ext cx="2357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latin typeface="+mn-lt"/>
              </a:rPr>
              <a:t>Source: New Carbon Finance</a:t>
            </a:r>
            <a:endParaRPr lang="it-IT" sz="1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4357718" y="857232"/>
            <a:ext cx="4357686" cy="55721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ctangle 25"/>
          <p:cNvSpPr/>
          <p:nvPr/>
        </p:nvSpPr>
        <p:spPr>
          <a:xfrm>
            <a:off x="0" y="857232"/>
            <a:ext cx="4357686" cy="55721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" y="500063"/>
            <a:ext cx="871540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Demand and supply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0" y="273050"/>
            <a:ext cx="871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carbon market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3143240" y="3571876"/>
            <a:ext cx="1000132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357686" y="857232"/>
            <a:ext cx="4357718" cy="500066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2007 CDM/JI BUYERS</a:t>
            </a:r>
            <a:endParaRPr lang="it-IT" b="1" dirty="0"/>
          </a:p>
        </p:txBody>
      </p:sp>
      <p:graphicFrame>
        <p:nvGraphicFramePr>
          <p:cNvPr id="16" name="Chart 15"/>
          <p:cNvGraphicFramePr/>
          <p:nvPr/>
        </p:nvGraphicFramePr>
        <p:xfrm>
          <a:off x="-357222" y="1285860"/>
          <a:ext cx="514353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Chart 24"/>
          <p:cNvGraphicFramePr/>
          <p:nvPr/>
        </p:nvGraphicFramePr>
        <p:xfrm>
          <a:off x="3170536" y="1428736"/>
          <a:ext cx="6548462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Rectangle 27"/>
          <p:cNvSpPr/>
          <p:nvPr/>
        </p:nvSpPr>
        <p:spPr>
          <a:xfrm rot="5400000">
            <a:off x="5464969" y="3250406"/>
            <a:ext cx="6858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4" name="Rectangle 33"/>
          <p:cNvSpPr/>
          <p:nvPr/>
        </p:nvSpPr>
        <p:spPr>
          <a:xfrm>
            <a:off x="0" y="857232"/>
            <a:ext cx="4357686" cy="50006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2007 TRANSACTED VOLUMES</a:t>
            </a:r>
            <a:endParaRPr lang="it-IT" b="1" dirty="0"/>
          </a:p>
        </p:txBody>
      </p:sp>
      <p:sp>
        <p:nvSpPr>
          <p:cNvPr id="32" name="Rectangle 31"/>
          <p:cNvSpPr/>
          <p:nvPr/>
        </p:nvSpPr>
        <p:spPr>
          <a:xfrm rot="5400000">
            <a:off x="1441588" y="3727612"/>
            <a:ext cx="5786480" cy="45719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3" name="Rectangle 32"/>
          <p:cNvSpPr/>
          <p:nvPr/>
        </p:nvSpPr>
        <p:spPr>
          <a:xfrm>
            <a:off x="0" y="6429375"/>
            <a:ext cx="9144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9" name="Rectangle 28"/>
          <p:cNvSpPr/>
          <p:nvPr/>
        </p:nvSpPr>
        <p:spPr>
          <a:xfrm>
            <a:off x="8131175" y="5857875"/>
            <a:ext cx="1012825" cy="1000125"/>
          </a:xfrm>
          <a:prstGeom prst="rect">
            <a:avLst/>
          </a:prstGeom>
          <a:solidFill>
            <a:srgbClr val="FFC000">
              <a:alpha val="83000"/>
            </a:srgb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30" name="Picture 65" descr="black 1200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59750" y="5913438"/>
            <a:ext cx="9636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30"/>
          <p:cNvSpPr/>
          <p:nvPr/>
        </p:nvSpPr>
        <p:spPr>
          <a:xfrm>
            <a:off x="0" y="857250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6" name="TextBox 35"/>
          <p:cNvSpPr txBox="1"/>
          <p:nvPr/>
        </p:nvSpPr>
        <p:spPr>
          <a:xfrm>
            <a:off x="-428625" y="6488113"/>
            <a:ext cx="2643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www.lehmanlaw.com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357686" y="1714488"/>
            <a:ext cx="4357718" cy="3929090"/>
          </a:xfrm>
          <a:prstGeom prst="rect">
            <a:avLst/>
          </a:prstGeom>
          <a:solidFill>
            <a:schemeClr val="tx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TextBox 37"/>
          <p:cNvSpPr txBox="1"/>
          <p:nvPr/>
        </p:nvSpPr>
        <p:spPr>
          <a:xfrm>
            <a:off x="4500562" y="2243072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</a:rPr>
              <a:t>Europe = 90%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00562" y="3314642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</a:rPr>
              <a:t>Private companies = 79%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00562" y="4457650"/>
            <a:ext cx="4643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</a:rPr>
              <a:t>London= carbon hub of the world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0"/>
            <a:ext cx="8715404" cy="28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THE STATE OF THE CARBON MARKET IN THE WORLD AND THE ROLE OF LAW FIRMS</a:t>
            </a:r>
            <a:endParaRPr lang="it-IT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-71462"/>
            <a:ext cx="3500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CHINA CARBON INSIGHTS 2008</a:t>
            </a:r>
            <a:endParaRPr lang="it-IT" sz="1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29388" y="6429396"/>
            <a:ext cx="171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latin typeface="+mn-lt"/>
              </a:rPr>
              <a:t>Source: World Bank</a:t>
            </a:r>
            <a:endParaRPr lang="it-IT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357422" y="2214554"/>
            <a:ext cx="1928826" cy="2786082"/>
          </a:xfrm>
          <a:prstGeom prst="rect">
            <a:avLst/>
          </a:prstGeom>
          <a:solidFill>
            <a:srgbClr val="FF0000">
              <a:alpha val="3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TextBox 41"/>
          <p:cNvSpPr txBox="1"/>
          <p:nvPr/>
        </p:nvSpPr>
        <p:spPr>
          <a:xfrm>
            <a:off x="2357422" y="2857496"/>
            <a:ext cx="192882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First 3Q 2008:</a:t>
            </a:r>
          </a:p>
          <a:p>
            <a:pPr algn="ctr"/>
            <a:r>
              <a:rPr lang="it-IT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it-IT" b="1" dirty="0" smtClean="0">
                <a:solidFill>
                  <a:schemeClr val="bg1"/>
                </a:solidFill>
              </a:rPr>
              <a:t>sCER = 12%</a:t>
            </a:r>
          </a:p>
          <a:p>
            <a:pPr algn="ctr"/>
            <a:endParaRPr lang="it-IT" b="1" dirty="0" smtClean="0">
              <a:solidFill>
                <a:schemeClr val="bg1"/>
              </a:solidFill>
            </a:endParaRPr>
          </a:p>
          <a:p>
            <a:pPr algn="ctr"/>
            <a:r>
              <a:rPr lang="it-IT" b="1" dirty="0" smtClean="0">
                <a:solidFill>
                  <a:schemeClr val="bg1"/>
                </a:solidFill>
              </a:rPr>
              <a:t>pCER = 14,5%</a:t>
            </a:r>
            <a:endParaRPr lang="it-IT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6" grpId="0" animBg="1"/>
      <p:bldGraphic spid="16" grpId="0">
        <p:bldAsOne/>
      </p:bldGraphic>
      <p:bldGraphic spid="25" grpId="0">
        <p:bldAsOne/>
      </p:bldGraphic>
      <p:bldP spid="32" grpId="0" animBg="1"/>
      <p:bldP spid="37" grpId="0" animBg="1"/>
      <p:bldP spid="38" grpId="0"/>
      <p:bldP spid="39" grpId="0"/>
      <p:bldP spid="40" grpId="0"/>
      <p:bldP spid="41" grpId="0" animBg="1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5400000">
            <a:off x="5464969" y="3250406"/>
            <a:ext cx="6858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" y="500063"/>
            <a:ext cx="871540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Demand and supply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0" y="273050"/>
            <a:ext cx="871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carbon market</a:t>
            </a:r>
          </a:p>
        </p:txBody>
      </p:sp>
      <p:graphicFrame>
        <p:nvGraphicFramePr>
          <p:cNvPr id="13" name="Chart 12"/>
          <p:cNvGraphicFramePr/>
          <p:nvPr/>
        </p:nvGraphicFramePr>
        <p:xfrm>
          <a:off x="0" y="1071546"/>
          <a:ext cx="871540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" name="Rectangle 44"/>
          <p:cNvSpPr/>
          <p:nvPr/>
        </p:nvSpPr>
        <p:spPr>
          <a:xfrm>
            <a:off x="2000232" y="3500438"/>
            <a:ext cx="4643470" cy="85725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/>
              <a:t>TOTAL</a:t>
            </a:r>
            <a:r>
              <a:rPr lang="it-IT" sz="2800" dirty="0" smtClean="0"/>
              <a:t> = 2,460 MtCO2e</a:t>
            </a:r>
            <a:endParaRPr lang="it-IT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4643438" y="250030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+mn-lt"/>
              </a:rPr>
              <a:t>660 MtCO2e</a:t>
            </a:r>
            <a:endParaRPr lang="it-IT" b="1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57686" y="1500174"/>
            <a:ext cx="4357718" cy="4929222"/>
          </a:xfrm>
          <a:prstGeom prst="rect">
            <a:avLst/>
          </a:prstGeom>
          <a:solidFill>
            <a:schemeClr val="tx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ctangle 14"/>
          <p:cNvSpPr/>
          <p:nvPr/>
        </p:nvSpPr>
        <p:spPr>
          <a:xfrm>
            <a:off x="4357686" y="1894352"/>
            <a:ext cx="2428892" cy="4286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EU-15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15206" y="189435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+mn-lt"/>
              </a:rPr>
              <a:t>540 MtCO2e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57686" y="2465856"/>
            <a:ext cx="2428892" cy="4286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JAPAN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15206" y="246585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+mn-lt"/>
              </a:rPr>
              <a:t>100 MtCO2e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57686" y="3037360"/>
            <a:ext cx="2428892" cy="4286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REMAINING ANNEX B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15206" y="30373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+mn-lt"/>
              </a:rPr>
              <a:t>  20 MtCO2e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6248" y="3823178"/>
            <a:ext cx="42862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1200" b="1" u="sng" dirty="0" smtClean="0">
                <a:solidFill>
                  <a:schemeClr val="bg1"/>
                </a:solidFill>
                <a:latin typeface="+mn-lt"/>
              </a:rPr>
              <a:t>Australia</a:t>
            </a:r>
            <a:r>
              <a:rPr lang="it-IT" sz="1200" dirty="0" smtClean="0">
                <a:solidFill>
                  <a:schemeClr val="bg1"/>
                </a:solidFill>
                <a:latin typeface="+mn-lt"/>
              </a:rPr>
              <a:t>: domestic</a:t>
            </a:r>
          </a:p>
          <a:p>
            <a:pPr>
              <a:buFont typeface="Arial" pitchFamily="34" charset="0"/>
              <a:buChar char="•"/>
            </a:pPr>
            <a:endParaRPr lang="it-IT" sz="1200" dirty="0" smtClean="0">
              <a:solidFill>
                <a:schemeClr val="bg1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it-IT" sz="1200" b="1" u="sng" dirty="0" smtClean="0">
                <a:solidFill>
                  <a:schemeClr val="bg1"/>
                </a:solidFill>
                <a:latin typeface="+mn-lt"/>
              </a:rPr>
              <a:t>Liecthenstein</a:t>
            </a:r>
            <a:r>
              <a:rPr lang="it-IT" sz="1200" dirty="0" smtClean="0">
                <a:solidFill>
                  <a:schemeClr val="bg1"/>
                </a:solidFill>
                <a:latin typeface="+mn-lt"/>
              </a:rPr>
              <a:t> and </a:t>
            </a:r>
            <a:r>
              <a:rPr lang="it-IT" sz="1200" b="1" u="sng" dirty="0" smtClean="0">
                <a:solidFill>
                  <a:schemeClr val="bg1"/>
                </a:solidFill>
                <a:latin typeface="+mn-lt"/>
              </a:rPr>
              <a:t>Monaco</a:t>
            </a:r>
            <a:r>
              <a:rPr lang="it-IT" sz="1200" dirty="0" smtClean="0">
                <a:solidFill>
                  <a:schemeClr val="bg1"/>
                </a:solidFill>
                <a:latin typeface="+mn-lt"/>
              </a:rPr>
              <a:t>: less than 0.5MtCO2e over the whole Kyoto</a:t>
            </a:r>
          </a:p>
          <a:p>
            <a:pPr>
              <a:buFont typeface="Arial" pitchFamily="34" charset="0"/>
              <a:buChar char="•"/>
            </a:pPr>
            <a:endParaRPr lang="it-IT" sz="1200" dirty="0" smtClean="0">
              <a:solidFill>
                <a:schemeClr val="bg1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it-IT" sz="1200" b="1" u="sng" dirty="0" smtClean="0">
                <a:solidFill>
                  <a:schemeClr val="bg1"/>
                </a:solidFill>
                <a:latin typeface="+mn-lt"/>
              </a:rPr>
              <a:t>Iceland</a:t>
            </a:r>
            <a:r>
              <a:rPr lang="it-IT" sz="1200" dirty="0" smtClean="0">
                <a:solidFill>
                  <a:schemeClr val="bg1"/>
                </a:solidFill>
                <a:latin typeface="+mn-lt"/>
              </a:rPr>
              <a:t>: no shortfall</a:t>
            </a:r>
          </a:p>
          <a:p>
            <a:pPr>
              <a:buFont typeface="Arial" pitchFamily="34" charset="0"/>
              <a:buChar char="•"/>
            </a:pPr>
            <a:endParaRPr lang="it-IT" sz="1200" dirty="0" smtClean="0">
              <a:solidFill>
                <a:schemeClr val="bg1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it-IT" sz="1200" b="1" u="sng" dirty="0" smtClean="0">
                <a:solidFill>
                  <a:schemeClr val="bg1"/>
                </a:solidFill>
                <a:latin typeface="+mn-lt"/>
              </a:rPr>
              <a:t>New</a:t>
            </a:r>
            <a:r>
              <a:rPr lang="it-IT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it-IT" sz="1200" b="1" u="sng" dirty="0" smtClean="0">
                <a:solidFill>
                  <a:schemeClr val="bg1"/>
                </a:solidFill>
                <a:latin typeface="+mn-lt"/>
              </a:rPr>
              <a:t>Zealand</a:t>
            </a:r>
            <a:r>
              <a:rPr lang="it-IT" sz="1200" dirty="0" smtClean="0">
                <a:solidFill>
                  <a:schemeClr val="bg1"/>
                </a:solidFill>
                <a:latin typeface="+mn-lt"/>
              </a:rPr>
              <a:t>: unclear (national ETS; AAUs allowed)</a:t>
            </a:r>
          </a:p>
          <a:p>
            <a:pPr>
              <a:buFont typeface="Arial" pitchFamily="34" charset="0"/>
              <a:buChar char="•"/>
            </a:pPr>
            <a:endParaRPr lang="it-IT" sz="1200" dirty="0" smtClean="0">
              <a:solidFill>
                <a:schemeClr val="bg1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it-IT" sz="1200" b="1" u="sng" dirty="0" smtClean="0">
                <a:solidFill>
                  <a:schemeClr val="bg1"/>
                </a:solidFill>
                <a:latin typeface="+mn-lt"/>
              </a:rPr>
              <a:t>Norway</a:t>
            </a:r>
            <a:r>
              <a:rPr lang="it-IT" sz="1200" dirty="0" smtClean="0">
                <a:solidFill>
                  <a:schemeClr val="bg1"/>
                </a:solidFill>
                <a:latin typeface="+mn-lt"/>
              </a:rPr>
              <a:t>: around 10MtCO2e (but additional demand from installations under ETS)</a:t>
            </a:r>
          </a:p>
          <a:p>
            <a:pPr>
              <a:buFont typeface="Arial" pitchFamily="34" charset="0"/>
              <a:buChar char="•"/>
            </a:pPr>
            <a:endParaRPr lang="it-IT" sz="1200" dirty="0" smtClean="0">
              <a:solidFill>
                <a:schemeClr val="bg1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it-IT" sz="1200" b="1" u="sng" dirty="0" smtClean="0">
                <a:solidFill>
                  <a:schemeClr val="bg1"/>
                </a:solidFill>
                <a:latin typeface="+mn-lt"/>
              </a:rPr>
              <a:t>Switzerland</a:t>
            </a:r>
            <a:r>
              <a:rPr lang="it-IT" sz="1200" dirty="0" smtClean="0">
                <a:solidFill>
                  <a:schemeClr val="bg1"/>
                </a:solidFill>
                <a:latin typeface="+mn-lt"/>
              </a:rPr>
              <a:t>: 12-15 MtCO2e half domestic and half Kyoto mechanisms</a:t>
            </a:r>
            <a:endParaRPr lang="it-IT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2" y="1500174"/>
            <a:ext cx="4357718" cy="4929222"/>
          </a:xfrm>
          <a:prstGeom prst="rect">
            <a:avLst/>
          </a:prstGeom>
          <a:solidFill>
            <a:schemeClr val="tx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ctangle 22"/>
          <p:cNvSpPr/>
          <p:nvPr/>
        </p:nvSpPr>
        <p:spPr>
          <a:xfrm>
            <a:off x="-32" y="1928802"/>
            <a:ext cx="2428892" cy="4286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EU-ETS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19423" y="192880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+mn-lt"/>
              </a:rPr>
              <a:t>1,400 MtCO2e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-32" y="2500306"/>
            <a:ext cx="2428892" cy="4286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JAPAN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86050" y="250030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+mn-lt"/>
              </a:rPr>
              <a:t>350 MtCO2e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500298" y="1500174"/>
            <a:ext cx="1857388" cy="2143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PRIVATE SECTOR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357686" y="1500174"/>
            <a:ext cx="1857388" cy="21431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GOVERNMENTS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-32" y="3071810"/>
            <a:ext cx="2428892" cy="4286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NORWAY ETS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5400000">
            <a:off x="1441588" y="3727613"/>
            <a:ext cx="5786480" cy="45719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8" name="TextBox 27"/>
          <p:cNvSpPr txBox="1"/>
          <p:nvPr/>
        </p:nvSpPr>
        <p:spPr>
          <a:xfrm>
            <a:off x="2857488" y="307181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+mn-lt"/>
              </a:rPr>
              <a:t> 15 MtCO2e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2" y="857232"/>
            <a:ext cx="8715404" cy="64294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FORECASTS ON GLOBAL DEMAND BY 2012 (compliance)</a:t>
            </a:r>
            <a:endParaRPr lang="it-IT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0" y="857250"/>
            <a:ext cx="9144000" cy="46038"/>
          </a:xfrm>
          <a:prstGeom prst="rect">
            <a:avLst/>
          </a:prstGeom>
          <a:solidFill>
            <a:srgbClr val="FFCA2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" name="Rectangle 5"/>
          <p:cNvSpPr/>
          <p:nvPr/>
        </p:nvSpPr>
        <p:spPr>
          <a:xfrm>
            <a:off x="0" y="6429375"/>
            <a:ext cx="9144000" cy="35718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TextBox 9"/>
          <p:cNvSpPr txBox="1"/>
          <p:nvPr/>
        </p:nvSpPr>
        <p:spPr>
          <a:xfrm>
            <a:off x="-428625" y="6488113"/>
            <a:ext cx="2643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www.lehmanlaw.com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8131175" y="5857875"/>
            <a:ext cx="1012825" cy="1000125"/>
          </a:xfrm>
          <a:prstGeom prst="rect">
            <a:avLst/>
          </a:prstGeom>
          <a:solidFill>
            <a:srgbClr val="FFC000">
              <a:alpha val="83000"/>
            </a:srgb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8" name="Picture 65" descr="black 1200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9750" y="5913438"/>
            <a:ext cx="9636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30"/>
          <p:cNvSpPr/>
          <p:nvPr/>
        </p:nvSpPr>
        <p:spPr>
          <a:xfrm>
            <a:off x="-32" y="3643314"/>
            <a:ext cx="2428892" cy="4286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NEW ZEALAND ETS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57488" y="364331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+mn-lt"/>
              </a:rPr>
              <a:t> 10 MtCO2e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-32" y="4214818"/>
            <a:ext cx="2428892" cy="4286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CANADA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57488" y="421481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+mn-lt"/>
              </a:rPr>
              <a:t> 25 MtCO2e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-32" y="4786322"/>
            <a:ext cx="2428892" cy="4286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AUSTRALIA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14612" y="478632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>
                <a:solidFill>
                  <a:schemeClr val="bg1"/>
                </a:solidFill>
                <a:latin typeface="+mn-lt"/>
              </a:rPr>
              <a:t> N/A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6929454" y="3465988"/>
            <a:ext cx="1643074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215206" y="352528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+mn-lt"/>
              </a:rPr>
              <a:t>660 MtCO2e</a:t>
            </a:r>
            <a:endParaRPr lang="it-IT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2500298" y="5214950"/>
            <a:ext cx="1643074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571736" y="527424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+mn-lt"/>
              </a:rPr>
              <a:t>1,800 MtCO2e</a:t>
            </a:r>
            <a:endParaRPr lang="it-IT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0" y="0"/>
            <a:ext cx="8715404" cy="28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THE STATE OF THE CARBON MARKET IN THE WORLD AND THE ROLE OF LAW FIRMS</a:t>
            </a:r>
            <a:endParaRPr lang="it-IT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0" y="-71462"/>
            <a:ext cx="3500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CHINA CARBON INSIGHTS 2008</a:t>
            </a:r>
            <a:endParaRPr lang="it-IT" sz="1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29388" y="6429396"/>
            <a:ext cx="171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  <a:latin typeface="+mn-lt"/>
              </a:rPr>
              <a:t>Source: World Bank</a:t>
            </a:r>
            <a:endParaRPr lang="it-IT" sz="1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500"/>
                            </p:stCondLst>
                            <p:childTnLst>
                              <p:par>
                                <p:cTn id="9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500"/>
                            </p:stCondLst>
                            <p:childTnLst>
                              <p:par>
                                <p:cTn id="10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0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500"/>
                            </p:stCondLst>
                            <p:childTnLst>
                              <p:par>
                                <p:cTn id="1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14" grpId="0" animBg="1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/>
      <p:bldP spid="22" grpId="0" animBg="1"/>
      <p:bldP spid="23" grpId="0" animBg="1"/>
      <p:bldP spid="24" grpId="0"/>
      <p:bldP spid="25" grpId="0" animBg="1"/>
      <p:bldP spid="26" grpId="0"/>
      <p:bldP spid="42" grpId="0" animBg="1"/>
      <p:bldP spid="43" grpId="0" animBg="1"/>
      <p:bldP spid="27" grpId="0" animBg="1"/>
      <p:bldP spid="30" grpId="0" animBg="1"/>
      <p:bldP spid="28" grpId="0"/>
      <p:bldP spid="31" grpId="0" animBg="1"/>
      <p:bldP spid="32" grpId="0"/>
      <p:bldP spid="33" grpId="0" animBg="1"/>
      <p:bldP spid="34" grpId="0"/>
      <p:bldP spid="35" grpId="0" animBg="1"/>
      <p:bldP spid="36" grpId="0"/>
      <p:bldP spid="39" grpId="0"/>
      <p:bldP spid="4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LX presenta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LLX presentations</Template>
  <TotalTime>2530</TotalTime>
  <Words>2325</Words>
  <Application>Microsoft Office PowerPoint</Application>
  <PresentationFormat>On-screen Show (4:3)</PresentationFormat>
  <Paragraphs>706</Paragraphs>
  <Slides>22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LLX presentations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rolando</dc:creator>
  <cp:lastModifiedBy>rolando</cp:lastModifiedBy>
  <cp:revision>271</cp:revision>
  <dcterms:created xsi:type="dcterms:W3CDTF">2008-11-26T14:38:38Z</dcterms:created>
  <dcterms:modified xsi:type="dcterms:W3CDTF">2008-12-01T17:05:50Z</dcterms:modified>
</cp:coreProperties>
</file>