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1" r:id="rId4"/>
    <p:sldId id="262" r:id="rId5"/>
    <p:sldId id="259" r:id="rId6"/>
    <p:sldId id="263" r:id="rId7"/>
    <p:sldId id="274" r:id="rId8"/>
    <p:sldId id="275" r:id="rId9"/>
    <p:sldId id="264" r:id="rId10"/>
    <p:sldId id="276" r:id="rId11"/>
    <p:sldId id="265" r:id="rId12"/>
    <p:sldId id="267" r:id="rId13"/>
    <p:sldId id="266" r:id="rId14"/>
    <p:sldId id="268" r:id="rId15"/>
    <p:sldId id="273" r:id="rId16"/>
    <p:sldId id="269" r:id="rId17"/>
    <p:sldId id="270" r:id="rId18"/>
    <p:sldId id="272" r:id="rId19"/>
    <p:sldId id="277" r:id="rId20"/>
    <p:sldId id="278" r:id="rId21"/>
    <p:sldId id="260" r:id="rId22"/>
    <p:sldId id="25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E6F2"/>
    <a:srgbClr val="FAFA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80" d="100"/>
          <a:sy n="80" d="100"/>
        </p:scale>
        <p:origin x="84" y="-57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562707" y="1371600"/>
            <a:ext cx="109728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ltLang="zh-CN" smtClean="0"/>
              <a:t>Click to edit Master title style</a:t>
            </a:r>
            <a:endParaRPr kumimoji="0" lang="en-US"/>
          </a:p>
        </p:txBody>
      </p:sp>
      <p:sp>
        <p:nvSpPr>
          <p:cNvPr id="28" name="Date Placeholder 27"/>
          <p:cNvSpPr>
            <a:spLocks noGrp="1"/>
          </p:cNvSpPr>
          <p:nvPr>
            <p:ph type="dt" sz="half" idx="10"/>
          </p:nvPr>
        </p:nvSpPr>
        <p:spPr/>
        <p:txBody>
          <a:bodyPr/>
          <a:lstStyle/>
          <a:p>
            <a:fld id="{E0F446C8-48FA-4832-A513-5A9A97811341}" type="datetimeFigureOut">
              <a:rPr lang="en-US" smtClean="0"/>
              <a:pPr/>
              <a:t>6/4/2014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F1F3D1FF-CA8D-4FB1-B4E6-6AE2333DF953}" type="slidenum">
              <a:rPr lang="en-US" smtClean="0"/>
              <a:pPr/>
              <a:t>‹#›</a:t>
            </a:fld>
            <a:endParaRPr lang="en-US"/>
          </a:p>
        </p:txBody>
      </p:sp>
      <p:sp>
        <p:nvSpPr>
          <p:cNvPr id="9" name="Subtitle 8"/>
          <p:cNvSpPr>
            <a:spLocks noGrp="1"/>
          </p:cNvSpPr>
          <p:nvPr>
            <p:ph type="subTitle" idx="1"/>
          </p:nvPr>
        </p:nvSpPr>
        <p:spPr>
          <a:xfrm>
            <a:off x="1828800" y="3331698"/>
            <a:ext cx="85344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ltLang="zh-CN"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ltLang="zh-CN"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altLang="zh-CN" smtClean="0"/>
              <a:t>Click to edit Master text styles</a:t>
            </a:r>
          </a:p>
          <a:p>
            <a:pPr lvl="1" eaLnBrk="1" latinLnBrk="0" hangingPunct="1"/>
            <a:r>
              <a:rPr lang="en-US" altLang="zh-CN" smtClean="0"/>
              <a:t>Second level</a:t>
            </a:r>
          </a:p>
          <a:p>
            <a:pPr lvl="2" eaLnBrk="1" latinLnBrk="0" hangingPunct="1"/>
            <a:r>
              <a:rPr lang="en-US" altLang="zh-CN" smtClean="0"/>
              <a:t>Third level</a:t>
            </a:r>
          </a:p>
          <a:p>
            <a:pPr lvl="3" eaLnBrk="1" latinLnBrk="0" hangingPunct="1"/>
            <a:r>
              <a:rPr lang="en-US" altLang="zh-CN" smtClean="0"/>
              <a:t>Fourth level</a:t>
            </a:r>
          </a:p>
          <a:p>
            <a:pPr lvl="4" eaLnBrk="1" latinLnBrk="0" hangingPunct="1"/>
            <a:r>
              <a:rPr lang="en-US" altLang="zh-CN" smtClean="0"/>
              <a:t>Fifth level</a:t>
            </a:r>
            <a:endParaRPr kumimoji="0" lang="en-US"/>
          </a:p>
        </p:txBody>
      </p:sp>
      <p:sp>
        <p:nvSpPr>
          <p:cNvPr id="4" name="Date Placeholder 3"/>
          <p:cNvSpPr>
            <a:spLocks noGrp="1"/>
          </p:cNvSpPr>
          <p:nvPr>
            <p:ph type="dt" sz="half" idx="10"/>
          </p:nvPr>
        </p:nvSpPr>
        <p:spPr/>
        <p:txBody>
          <a:bodyPr/>
          <a:lstStyle/>
          <a:p>
            <a:fld id="{E0F446C8-48FA-4832-A513-5A9A97811341}" type="datetimeFigureOut">
              <a:rPr lang="en-US" smtClean="0"/>
              <a:pPr/>
              <a:t>6/4/2014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F3D1FF-CA8D-4FB1-B4E6-6AE2333DF95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kumimoji="0" lang="en-US" altLang="zh-CN" smtClean="0"/>
              <a:t>Click to edit Master title style</a:t>
            </a:r>
            <a:endParaRPr kumimoji="0"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eaLnBrk="1" latinLnBrk="0" hangingPunct="1"/>
            <a:r>
              <a:rPr lang="en-US" altLang="zh-CN" smtClean="0"/>
              <a:t>Click to edit Master text styles</a:t>
            </a:r>
          </a:p>
          <a:p>
            <a:pPr lvl="1" eaLnBrk="1" latinLnBrk="0" hangingPunct="1"/>
            <a:r>
              <a:rPr lang="en-US" altLang="zh-CN" smtClean="0"/>
              <a:t>Second level</a:t>
            </a:r>
          </a:p>
          <a:p>
            <a:pPr lvl="2" eaLnBrk="1" latinLnBrk="0" hangingPunct="1"/>
            <a:r>
              <a:rPr lang="en-US" altLang="zh-CN" smtClean="0"/>
              <a:t>Third level</a:t>
            </a:r>
          </a:p>
          <a:p>
            <a:pPr lvl="3" eaLnBrk="1" latinLnBrk="0" hangingPunct="1"/>
            <a:r>
              <a:rPr lang="en-US" altLang="zh-CN" smtClean="0"/>
              <a:t>Fourth level</a:t>
            </a:r>
          </a:p>
          <a:p>
            <a:pPr lvl="4" eaLnBrk="1" latinLnBrk="0" hangingPunct="1"/>
            <a:r>
              <a:rPr lang="en-US" altLang="zh-CN" smtClean="0"/>
              <a:t>Fifth level</a:t>
            </a:r>
            <a:endParaRPr kumimoji="0" lang="en-US"/>
          </a:p>
        </p:txBody>
      </p:sp>
      <p:sp>
        <p:nvSpPr>
          <p:cNvPr id="4" name="Date Placeholder 3"/>
          <p:cNvSpPr>
            <a:spLocks noGrp="1"/>
          </p:cNvSpPr>
          <p:nvPr>
            <p:ph type="dt" sz="half" idx="10"/>
          </p:nvPr>
        </p:nvSpPr>
        <p:spPr/>
        <p:txBody>
          <a:bodyPr/>
          <a:lstStyle/>
          <a:p>
            <a:fld id="{E0F446C8-48FA-4832-A513-5A9A97811341}" type="datetimeFigureOut">
              <a:rPr lang="en-US" smtClean="0"/>
              <a:pPr/>
              <a:t>6/4/2014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F3D1FF-CA8D-4FB1-B4E6-6AE2333DF95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ltLang="zh-CN"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altLang="zh-CN" smtClean="0"/>
              <a:t>Click to edit Master text styles</a:t>
            </a:r>
          </a:p>
          <a:p>
            <a:pPr lvl="1" eaLnBrk="1" latinLnBrk="0" hangingPunct="1"/>
            <a:r>
              <a:rPr lang="en-US" altLang="zh-CN" smtClean="0"/>
              <a:t>Second level</a:t>
            </a:r>
          </a:p>
          <a:p>
            <a:pPr lvl="2" eaLnBrk="1" latinLnBrk="0" hangingPunct="1"/>
            <a:r>
              <a:rPr lang="en-US" altLang="zh-CN" smtClean="0"/>
              <a:t>Third level</a:t>
            </a:r>
          </a:p>
          <a:p>
            <a:pPr lvl="3" eaLnBrk="1" latinLnBrk="0" hangingPunct="1"/>
            <a:r>
              <a:rPr lang="en-US" altLang="zh-CN" smtClean="0"/>
              <a:t>Fourth level</a:t>
            </a:r>
          </a:p>
          <a:p>
            <a:pPr lvl="4" eaLnBrk="1" latinLnBrk="0" hangingPunct="1"/>
            <a:r>
              <a:rPr lang="en-US" altLang="zh-CN" smtClean="0"/>
              <a:t>Fifth level</a:t>
            </a:r>
            <a:endParaRPr kumimoji="0" lang="en-US"/>
          </a:p>
        </p:txBody>
      </p:sp>
      <p:sp>
        <p:nvSpPr>
          <p:cNvPr id="4" name="Date Placeholder 3"/>
          <p:cNvSpPr>
            <a:spLocks noGrp="1"/>
          </p:cNvSpPr>
          <p:nvPr>
            <p:ph type="dt" sz="half" idx="10"/>
          </p:nvPr>
        </p:nvSpPr>
        <p:spPr/>
        <p:txBody>
          <a:bodyPr/>
          <a:lstStyle/>
          <a:p>
            <a:fld id="{E0F446C8-48FA-4832-A513-5A9A97811341}" type="datetimeFigureOut">
              <a:rPr lang="en-US" smtClean="0"/>
              <a:pPr/>
              <a:t>6/4/2014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F3D1FF-CA8D-4FB1-B4E6-6AE2333DF95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33600" y="609600"/>
            <a:ext cx="94488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ltLang="zh-CN" smtClean="0"/>
              <a:t>Click to edit Master title style</a:t>
            </a:r>
            <a:endParaRPr kumimoji="0" lang="en-US"/>
          </a:p>
        </p:txBody>
      </p:sp>
      <p:sp>
        <p:nvSpPr>
          <p:cNvPr id="3" name="Text Placeholder 2"/>
          <p:cNvSpPr>
            <a:spLocks noGrp="1"/>
          </p:cNvSpPr>
          <p:nvPr>
            <p:ph type="body" idx="1"/>
          </p:nvPr>
        </p:nvSpPr>
        <p:spPr>
          <a:xfrm>
            <a:off x="2133600" y="2507786"/>
            <a:ext cx="94488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ltLang="zh-CN" smtClean="0"/>
              <a:t>Click to edit Master text styles</a:t>
            </a:r>
          </a:p>
        </p:txBody>
      </p:sp>
      <p:sp>
        <p:nvSpPr>
          <p:cNvPr id="4" name="Date Placeholder 3"/>
          <p:cNvSpPr>
            <a:spLocks noGrp="1"/>
          </p:cNvSpPr>
          <p:nvPr>
            <p:ph type="dt" sz="half" idx="10"/>
          </p:nvPr>
        </p:nvSpPr>
        <p:spPr/>
        <p:txBody>
          <a:bodyPr/>
          <a:lstStyle/>
          <a:p>
            <a:fld id="{E0F446C8-48FA-4832-A513-5A9A97811341}" type="datetimeFigureOut">
              <a:rPr lang="en-US" smtClean="0"/>
              <a:pPr/>
              <a:t>6/4/2014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66400" y="6416676"/>
            <a:ext cx="1016000" cy="365125"/>
          </a:xfrm>
        </p:spPr>
        <p:txBody>
          <a:bodyPr/>
          <a:lstStyle/>
          <a:p>
            <a:fld id="{F1F3D1FF-CA8D-4FB1-B4E6-6AE2333DF95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ltLang="zh-CN" smtClean="0"/>
              <a:t>Click to edit Master title style</a:t>
            </a:r>
            <a:endParaRPr kumimoji="0" lang="en-US"/>
          </a:p>
        </p:txBody>
      </p:sp>
      <p:sp>
        <p:nvSpPr>
          <p:cNvPr id="3" name="Content Placeholder 2"/>
          <p:cNvSpPr>
            <a:spLocks noGrp="1"/>
          </p:cNvSpPr>
          <p:nvPr>
            <p:ph sz="half" idx="1"/>
          </p:nvPr>
        </p:nvSpPr>
        <p:spPr>
          <a:xfrm>
            <a:off x="609600" y="1600201"/>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ltLang="zh-CN" smtClean="0"/>
              <a:t>Click to edit Master text styles</a:t>
            </a:r>
          </a:p>
          <a:p>
            <a:pPr lvl="1" eaLnBrk="1" latinLnBrk="0" hangingPunct="1"/>
            <a:r>
              <a:rPr lang="en-US" altLang="zh-CN" smtClean="0"/>
              <a:t>Second level</a:t>
            </a:r>
          </a:p>
          <a:p>
            <a:pPr lvl="2" eaLnBrk="1" latinLnBrk="0" hangingPunct="1"/>
            <a:r>
              <a:rPr lang="en-US" altLang="zh-CN" smtClean="0"/>
              <a:t>Third level</a:t>
            </a:r>
          </a:p>
          <a:p>
            <a:pPr lvl="3" eaLnBrk="1" latinLnBrk="0" hangingPunct="1"/>
            <a:r>
              <a:rPr lang="en-US" altLang="zh-CN" smtClean="0"/>
              <a:t>Fourth level</a:t>
            </a:r>
          </a:p>
          <a:p>
            <a:pPr lvl="4" eaLnBrk="1" latinLnBrk="0" hangingPunct="1"/>
            <a:r>
              <a:rPr lang="en-US" altLang="zh-CN" smtClean="0"/>
              <a:t>Fifth level</a:t>
            </a:r>
            <a:endParaRPr kumimoji="0" lang="en-US"/>
          </a:p>
        </p:txBody>
      </p:sp>
      <p:sp>
        <p:nvSpPr>
          <p:cNvPr id="4" name="Content Placeholder 3"/>
          <p:cNvSpPr>
            <a:spLocks noGrp="1"/>
          </p:cNvSpPr>
          <p:nvPr>
            <p:ph sz="half" idx="2"/>
          </p:nvPr>
        </p:nvSpPr>
        <p:spPr>
          <a:xfrm>
            <a:off x="6197600" y="1600201"/>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ltLang="zh-CN" smtClean="0"/>
              <a:t>Click to edit Master text styles</a:t>
            </a:r>
          </a:p>
          <a:p>
            <a:pPr lvl="1" eaLnBrk="1" latinLnBrk="0" hangingPunct="1"/>
            <a:r>
              <a:rPr lang="en-US" altLang="zh-CN" smtClean="0"/>
              <a:t>Second level</a:t>
            </a:r>
          </a:p>
          <a:p>
            <a:pPr lvl="2" eaLnBrk="1" latinLnBrk="0" hangingPunct="1"/>
            <a:r>
              <a:rPr lang="en-US" altLang="zh-CN" smtClean="0"/>
              <a:t>Third level</a:t>
            </a:r>
          </a:p>
          <a:p>
            <a:pPr lvl="3" eaLnBrk="1" latinLnBrk="0" hangingPunct="1"/>
            <a:r>
              <a:rPr lang="en-US" altLang="zh-CN" smtClean="0"/>
              <a:t>Fourth level</a:t>
            </a:r>
          </a:p>
          <a:p>
            <a:pPr lvl="4" eaLnBrk="1" latinLnBrk="0" hangingPunct="1"/>
            <a:r>
              <a:rPr lang="en-US" altLang="zh-CN" smtClean="0"/>
              <a:t>Fifth level</a:t>
            </a:r>
            <a:endParaRPr kumimoji="0" lang="en-US"/>
          </a:p>
        </p:txBody>
      </p:sp>
      <p:sp>
        <p:nvSpPr>
          <p:cNvPr id="5" name="Date Placeholder 4"/>
          <p:cNvSpPr>
            <a:spLocks noGrp="1"/>
          </p:cNvSpPr>
          <p:nvPr>
            <p:ph type="dt" sz="half" idx="10"/>
          </p:nvPr>
        </p:nvSpPr>
        <p:spPr/>
        <p:txBody>
          <a:bodyPr/>
          <a:lstStyle/>
          <a:p>
            <a:fld id="{E0F446C8-48FA-4832-A513-5A9A97811341}" type="datetimeFigureOut">
              <a:rPr lang="en-US" smtClean="0"/>
              <a:pPr/>
              <a:t>6/4/2014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F3D1FF-CA8D-4FB1-B4E6-6AE2333DF95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lstStyle>
          <a:p>
            <a:r>
              <a:rPr kumimoji="0" lang="en-US" altLang="zh-CN" smtClean="0"/>
              <a:t>Click to edit Master title style</a:t>
            </a:r>
            <a:endParaRPr kumimoji="0" lang="en-US"/>
          </a:p>
        </p:txBody>
      </p:sp>
      <p:sp>
        <p:nvSpPr>
          <p:cNvPr id="3" name="Text Placeholder 2"/>
          <p:cNvSpPr>
            <a:spLocks noGrp="1"/>
          </p:cNvSpPr>
          <p:nvPr>
            <p:ph type="body" idx="1"/>
          </p:nvPr>
        </p:nvSpPr>
        <p:spPr>
          <a:xfrm>
            <a:off x="609600" y="1535113"/>
            <a:ext cx="5386917"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ltLang="zh-CN" smtClean="0"/>
              <a:t>Click to edit Master text styles</a:t>
            </a:r>
          </a:p>
        </p:txBody>
      </p:sp>
      <p:sp>
        <p:nvSpPr>
          <p:cNvPr id="4" name="Text Placeholder 3"/>
          <p:cNvSpPr>
            <a:spLocks noGrp="1"/>
          </p:cNvSpPr>
          <p:nvPr>
            <p:ph type="body" sz="half" idx="3"/>
          </p:nvPr>
        </p:nvSpPr>
        <p:spPr>
          <a:xfrm>
            <a:off x="6193368" y="1535113"/>
            <a:ext cx="5389033"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ltLang="zh-CN" smtClean="0"/>
              <a:t>Click to edit Master text styles</a:t>
            </a:r>
          </a:p>
        </p:txBody>
      </p:sp>
      <p:sp>
        <p:nvSpPr>
          <p:cNvPr id="5" name="Content Placeholder 4"/>
          <p:cNvSpPr>
            <a:spLocks noGrp="1"/>
          </p:cNvSpPr>
          <p:nvPr>
            <p:ph sz="quarter" idx="2"/>
          </p:nvPr>
        </p:nvSpPr>
        <p:spPr>
          <a:xfrm>
            <a:off x="609600" y="2362201"/>
            <a:ext cx="5386917"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ltLang="zh-CN" smtClean="0"/>
              <a:t>Click to edit Master text styles</a:t>
            </a:r>
          </a:p>
          <a:p>
            <a:pPr lvl="1" eaLnBrk="1" latinLnBrk="0" hangingPunct="1"/>
            <a:r>
              <a:rPr lang="en-US" altLang="zh-CN" smtClean="0"/>
              <a:t>Second level</a:t>
            </a:r>
          </a:p>
          <a:p>
            <a:pPr lvl="2" eaLnBrk="1" latinLnBrk="0" hangingPunct="1"/>
            <a:r>
              <a:rPr lang="en-US" altLang="zh-CN" smtClean="0"/>
              <a:t>Third level</a:t>
            </a:r>
          </a:p>
          <a:p>
            <a:pPr lvl="3" eaLnBrk="1" latinLnBrk="0" hangingPunct="1"/>
            <a:r>
              <a:rPr lang="en-US" altLang="zh-CN" smtClean="0"/>
              <a:t>Fourth level</a:t>
            </a:r>
          </a:p>
          <a:p>
            <a:pPr lvl="4" eaLnBrk="1" latinLnBrk="0" hangingPunct="1"/>
            <a:r>
              <a:rPr lang="en-US" altLang="zh-CN" smtClean="0"/>
              <a:t>Fifth level</a:t>
            </a:r>
            <a:endParaRPr kumimoji="0" lang="en-US"/>
          </a:p>
        </p:txBody>
      </p:sp>
      <p:sp>
        <p:nvSpPr>
          <p:cNvPr id="6" name="Content Placeholder 5"/>
          <p:cNvSpPr>
            <a:spLocks noGrp="1"/>
          </p:cNvSpPr>
          <p:nvPr>
            <p:ph sz="quarter" idx="4"/>
          </p:nvPr>
        </p:nvSpPr>
        <p:spPr>
          <a:xfrm>
            <a:off x="6193368" y="2362201"/>
            <a:ext cx="5389033"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ltLang="zh-CN" smtClean="0"/>
              <a:t>Click to edit Master text styles</a:t>
            </a:r>
          </a:p>
          <a:p>
            <a:pPr lvl="1" eaLnBrk="1" latinLnBrk="0" hangingPunct="1"/>
            <a:r>
              <a:rPr lang="en-US" altLang="zh-CN" smtClean="0"/>
              <a:t>Second level</a:t>
            </a:r>
          </a:p>
          <a:p>
            <a:pPr lvl="2" eaLnBrk="1" latinLnBrk="0" hangingPunct="1"/>
            <a:r>
              <a:rPr lang="en-US" altLang="zh-CN" smtClean="0"/>
              <a:t>Third level</a:t>
            </a:r>
          </a:p>
          <a:p>
            <a:pPr lvl="3" eaLnBrk="1" latinLnBrk="0" hangingPunct="1"/>
            <a:r>
              <a:rPr lang="en-US" altLang="zh-CN" smtClean="0"/>
              <a:t>Fourth level</a:t>
            </a:r>
          </a:p>
          <a:p>
            <a:pPr lvl="4" eaLnBrk="1" latinLnBrk="0" hangingPunct="1"/>
            <a:r>
              <a:rPr lang="en-US" altLang="zh-CN" smtClean="0"/>
              <a:t>Fifth level</a:t>
            </a:r>
            <a:endParaRPr kumimoji="0" lang="en-US"/>
          </a:p>
        </p:txBody>
      </p:sp>
      <p:sp>
        <p:nvSpPr>
          <p:cNvPr id="7" name="Date Placeholder 6"/>
          <p:cNvSpPr>
            <a:spLocks noGrp="1"/>
          </p:cNvSpPr>
          <p:nvPr>
            <p:ph type="dt" sz="half" idx="10"/>
          </p:nvPr>
        </p:nvSpPr>
        <p:spPr/>
        <p:txBody>
          <a:bodyPr/>
          <a:lstStyle/>
          <a:p>
            <a:fld id="{E0F446C8-48FA-4832-A513-5A9A97811341}" type="datetimeFigureOut">
              <a:rPr lang="en-US" smtClean="0"/>
              <a:pPr/>
              <a:t>6/4/2014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F3D1FF-CA8D-4FB1-B4E6-6AE2333DF95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ltLang="zh-CN" smtClean="0"/>
              <a:t>Click to edit Master title style</a:t>
            </a:r>
            <a:endParaRPr kumimoji="0" lang="en-US"/>
          </a:p>
        </p:txBody>
      </p:sp>
      <p:sp>
        <p:nvSpPr>
          <p:cNvPr id="3" name="Date Placeholder 2"/>
          <p:cNvSpPr>
            <a:spLocks noGrp="1"/>
          </p:cNvSpPr>
          <p:nvPr>
            <p:ph type="dt" sz="half" idx="10"/>
          </p:nvPr>
        </p:nvSpPr>
        <p:spPr/>
        <p:txBody>
          <a:bodyPr/>
          <a:lstStyle/>
          <a:p>
            <a:fld id="{E0F446C8-48FA-4832-A513-5A9A97811341}" type="datetimeFigureOut">
              <a:rPr lang="en-US" smtClean="0"/>
              <a:pPr/>
              <a:t>6/4/2014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F3D1FF-CA8D-4FB1-B4E6-6AE2333DF95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F446C8-48FA-4832-A513-5A9A97811341}" type="datetimeFigureOut">
              <a:rPr lang="en-US" smtClean="0"/>
              <a:pPr/>
              <a:t>6/4/2014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F3D1FF-CA8D-4FB1-B4E6-6AE2333DF95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ltLang="zh-CN" smtClean="0"/>
              <a:t>Click to edit Master title style</a:t>
            </a:r>
            <a:endParaRPr kumimoji="0" lang="en-US"/>
          </a:p>
        </p:txBody>
      </p:sp>
      <p:sp>
        <p:nvSpPr>
          <p:cNvPr id="3" name="Text Placeholder 2"/>
          <p:cNvSpPr>
            <a:spLocks noGrp="1"/>
          </p:cNvSpPr>
          <p:nvPr>
            <p:ph type="body" idx="2"/>
          </p:nvPr>
        </p:nvSpPr>
        <p:spPr>
          <a:xfrm>
            <a:off x="609601" y="1524001"/>
            <a:ext cx="4011084"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ltLang="zh-CN" smtClean="0"/>
              <a:t>Click to edit Master text styles</a:t>
            </a:r>
          </a:p>
        </p:txBody>
      </p:sp>
      <p:sp>
        <p:nvSpPr>
          <p:cNvPr id="4" name="Content Placeholder 3"/>
          <p:cNvSpPr>
            <a:spLocks noGrp="1"/>
          </p:cNvSpPr>
          <p:nvPr>
            <p:ph sz="half" idx="1"/>
          </p:nvPr>
        </p:nvSpPr>
        <p:spPr>
          <a:xfrm>
            <a:off x="4766733" y="273051"/>
            <a:ext cx="6815667"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ltLang="zh-CN" smtClean="0"/>
              <a:t>Click to edit Master text styles</a:t>
            </a:r>
          </a:p>
          <a:p>
            <a:pPr lvl="1" eaLnBrk="1" latinLnBrk="0" hangingPunct="1"/>
            <a:r>
              <a:rPr lang="en-US" altLang="zh-CN" smtClean="0"/>
              <a:t>Second level</a:t>
            </a:r>
          </a:p>
          <a:p>
            <a:pPr lvl="2" eaLnBrk="1" latinLnBrk="0" hangingPunct="1"/>
            <a:r>
              <a:rPr lang="en-US" altLang="zh-CN" smtClean="0"/>
              <a:t>Third level</a:t>
            </a:r>
          </a:p>
          <a:p>
            <a:pPr lvl="3" eaLnBrk="1" latinLnBrk="0" hangingPunct="1"/>
            <a:r>
              <a:rPr lang="en-US" altLang="zh-CN" smtClean="0"/>
              <a:t>Fourth level</a:t>
            </a:r>
          </a:p>
          <a:p>
            <a:pPr lvl="4" eaLnBrk="1" latinLnBrk="0" hangingPunct="1"/>
            <a:r>
              <a:rPr lang="en-US" altLang="zh-CN" smtClean="0"/>
              <a:t>Fifth level</a:t>
            </a:r>
            <a:endParaRPr kumimoji="0" lang="en-US"/>
          </a:p>
        </p:txBody>
      </p:sp>
      <p:sp>
        <p:nvSpPr>
          <p:cNvPr id="5" name="Date Placeholder 4"/>
          <p:cNvSpPr>
            <a:spLocks noGrp="1"/>
          </p:cNvSpPr>
          <p:nvPr>
            <p:ph type="dt" sz="half" idx="10"/>
          </p:nvPr>
        </p:nvSpPr>
        <p:spPr/>
        <p:txBody>
          <a:bodyPr/>
          <a:lstStyle/>
          <a:p>
            <a:fld id="{E0F446C8-48FA-4832-A513-5A9A97811341}" type="datetimeFigureOut">
              <a:rPr lang="en-US" smtClean="0"/>
              <a:pPr/>
              <a:t>6/4/2014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F3D1FF-CA8D-4FB1-B4E6-6AE2333DF95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38400" y="609600"/>
            <a:ext cx="7315200" cy="522288"/>
          </a:xfrm>
        </p:spPr>
        <p:txBody>
          <a:bodyPr lIns="45720" rIns="45720" bIns="0" anchor="b">
            <a:sp3d prstMaterial="softEdge"/>
          </a:bodyPr>
          <a:lstStyle>
            <a:lvl1pPr algn="ctr">
              <a:buNone/>
              <a:defRPr sz="2000" b="1"/>
            </a:lvl1pPr>
          </a:lstStyle>
          <a:p>
            <a:r>
              <a:rPr kumimoji="0" lang="en-US" altLang="zh-CN" smtClean="0"/>
              <a:t>Click to edit Master title style</a:t>
            </a:r>
            <a:endParaRPr kumimoji="0" lang="en-US"/>
          </a:p>
        </p:txBody>
      </p:sp>
      <p:sp>
        <p:nvSpPr>
          <p:cNvPr id="3" name="Picture Placeholder 2"/>
          <p:cNvSpPr>
            <a:spLocks noGrp="1"/>
          </p:cNvSpPr>
          <p:nvPr>
            <p:ph type="pic" idx="1"/>
          </p:nvPr>
        </p:nvSpPr>
        <p:spPr>
          <a:xfrm>
            <a:off x="2438400" y="1831975"/>
            <a:ext cx="73152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altLang="zh-CN"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2438400" y="1166787"/>
            <a:ext cx="73152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ltLang="zh-CN" smtClean="0"/>
              <a:t>Click to edit Master text styles</a:t>
            </a:r>
          </a:p>
        </p:txBody>
      </p:sp>
      <p:sp>
        <p:nvSpPr>
          <p:cNvPr id="5" name="Date Placeholder 4"/>
          <p:cNvSpPr>
            <a:spLocks noGrp="1"/>
          </p:cNvSpPr>
          <p:nvPr>
            <p:ph type="dt" sz="half" idx="10"/>
          </p:nvPr>
        </p:nvSpPr>
        <p:spPr/>
        <p:txBody>
          <a:bodyPr/>
          <a:lstStyle/>
          <a:p>
            <a:fld id="{E0F446C8-48FA-4832-A513-5A9A97811341}" type="datetimeFigureOut">
              <a:rPr lang="en-US" smtClean="0"/>
              <a:pPr/>
              <a:t>6/4/2014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F3D1FF-CA8D-4FB1-B4E6-6AE2333DF95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ltLang="zh-CN" smtClean="0"/>
              <a:t>Click to edit Master title style</a:t>
            </a:r>
            <a:endParaRPr kumimoji="0" lang="en-US"/>
          </a:p>
        </p:txBody>
      </p:sp>
      <p:sp>
        <p:nvSpPr>
          <p:cNvPr id="13" name="Text Placeholder 12"/>
          <p:cNvSpPr>
            <a:spLocks noGrp="1"/>
          </p:cNvSpPr>
          <p:nvPr>
            <p:ph type="body" idx="1"/>
          </p:nvPr>
        </p:nvSpPr>
        <p:spPr>
          <a:xfrm>
            <a:off x="609600" y="1600200"/>
            <a:ext cx="10972800" cy="4709160"/>
          </a:xfrm>
          <a:prstGeom prst="rect">
            <a:avLst/>
          </a:prstGeom>
        </p:spPr>
        <p:txBody>
          <a:bodyPr vert="horz">
            <a:normAutofit/>
          </a:bodyPr>
          <a:lstStyle/>
          <a:p>
            <a:pPr lvl="0" eaLnBrk="1" latinLnBrk="0" hangingPunct="1"/>
            <a:r>
              <a:rPr kumimoji="0" lang="en-US" altLang="zh-CN" smtClean="0"/>
              <a:t>Click to edit Master text styles</a:t>
            </a:r>
          </a:p>
          <a:p>
            <a:pPr lvl="1" eaLnBrk="1" latinLnBrk="0" hangingPunct="1"/>
            <a:r>
              <a:rPr kumimoji="0" lang="en-US" altLang="zh-CN" smtClean="0"/>
              <a:t>Second level</a:t>
            </a:r>
          </a:p>
          <a:p>
            <a:pPr lvl="2" eaLnBrk="1" latinLnBrk="0" hangingPunct="1"/>
            <a:r>
              <a:rPr kumimoji="0" lang="en-US" altLang="zh-CN" smtClean="0"/>
              <a:t>Third level</a:t>
            </a:r>
          </a:p>
          <a:p>
            <a:pPr lvl="3" eaLnBrk="1" latinLnBrk="0" hangingPunct="1"/>
            <a:r>
              <a:rPr kumimoji="0" lang="en-US" altLang="zh-CN" smtClean="0"/>
              <a:t>Fourth level</a:t>
            </a:r>
          </a:p>
          <a:p>
            <a:pPr lvl="4" eaLnBrk="1" latinLnBrk="0" hangingPunct="1"/>
            <a:r>
              <a:rPr kumimoji="0" lang="en-US" altLang="zh-CN" smtClean="0"/>
              <a:t>Fifth level</a:t>
            </a:r>
            <a:endParaRPr kumimoji="0" lang="en-US"/>
          </a:p>
        </p:txBody>
      </p:sp>
      <p:sp>
        <p:nvSpPr>
          <p:cNvPr id="14" name="Date Placeholder 13"/>
          <p:cNvSpPr>
            <a:spLocks noGrp="1"/>
          </p:cNvSpPr>
          <p:nvPr>
            <p:ph type="dt" sz="half" idx="2"/>
          </p:nvPr>
        </p:nvSpPr>
        <p:spPr>
          <a:xfrm>
            <a:off x="609600" y="6416676"/>
            <a:ext cx="28448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E0F446C8-48FA-4832-A513-5A9A97811341}" type="datetimeFigureOut">
              <a:rPr lang="en-US" smtClean="0"/>
              <a:pPr/>
              <a:t>6/4/2014</a:t>
            </a:fld>
            <a:endParaRPr lang="en-US"/>
          </a:p>
        </p:txBody>
      </p:sp>
      <p:sp>
        <p:nvSpPr>
          <p:cNvPr id="3" name="Footer Placeholder 2"/>
          <p:cNvSpPr>
            <a:spLocks noGrp="1"/>
          </p:cNvSpPr>
          <p:nvPr>
            <p:ph type="ftr" sz="quarter" idx="3"/>
          </p:nvPr>
        </p:nvSpPr>
        <p:spPr>
          <a:xfrm>
            <a:off x="4165600" y="6416676"/>
            <a:ext cx="38608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10566400" y="6416676"/>
            <a:ext cx="1016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F1F3D1FF-CA8D-4FB1-B4E6-6AE2333DF953}"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104370"/>
          </a:xfrm>
        </p:spPr>
        <p:txBody>
          <a:bodyPr/>
          <a:lstStyle/>
          <a:p>
            <a:r>
              <a:rPr lang="en-US" b="1" dirty="0" smtClean="0"/>
              <a:t>Direct Selling in China</a:t>
            </a:r>
            <a:endParaRPr lang="en-US" b="1" dirty="0"/>
          </a:p>
        </p:txBody>
      </p:sp>
      <p:sp>
        <p:nvSpPr>
          <p:cNvPr id="3" name="Subtitle 2"/>
          <p:cNvSpPr>
            <a:spLocks noGrp="1"/>
          </p:cNvSpPr>
          <p:nvPr>
            <p:ph type="subTitle" idx="1"/>
          </p:nvPr>
        </p:nvSpPr>
        <p:spPr>
          <a:xfrm>
            <a:off x="1333995" y="2719449"/>
            <a:ext cx="9425049" cy="2790702"/>
          </a:xfrm>
          <a:solidFill>
            <a:srgbClr val="DCE6F2">
              <a:alpha val="10196"/>
            </a:srgbClr>
          </a:solidFill>
          <a:ln>
            <a:solidFill>
              <a:schemeClr val="accent1"/>
            </a:solidFill>
          </a:ln>
          <a:effectLst>
            <a:outerShdw blurRad="50800" dist="38100" dir="2700000" algn="tl" rotWithShape="0">
              <a:prstClr val="black">
                <a:alpha val="40000"/>
              </a:prstClr>
            </a:outerShdw>
          </a:effectLst>
        </p:spPr>
        <p:txBody>
          <a:bodyPr>
            <a:normAutofit fontScale="92500" lnSpcReduction="20000"/>
          </a:bodyPr>
          <a:lstStyle/>
          <a:p>
            <a:pPr>
              <a:spcBef>
                <a:spcPts val="600"/>
              </a:spcBef>
            </a:pPr>
            <a:endParaRPr lang="en-US" dirty="0" smtClean="0">
              <a:latin typeface="Times New Roman" panose="02020603050405020304" pitchFamily="18" charset="0"/>
              <a:cs typeface="Times New Roman" panose="02020603050405020304" pitchFamily="18" charset="0"/>
            </a:endParaRPr>
          </a:p>
          <a:p>
            <a:pPr>
              <a:spcBef>
                <a:spcPts val="600"/>
              </a:spcBef>
            </a:pPr>
            <a:r>
              <a:rPr lang="en-US" dirty="0" smtClean="0">
                <a:latin typeface="Times New Roman" panose="02020603050405020304" pitchFamily="18" charset="0"/>
                <a:cs typeface="Times New Roman" panose="02020603050405020304" pitchFamily="18" charset="0"/>
              </a:rPr>
              <a:t>May 28, 2014</a:t>
            </a:r>
          </a:p>
          <a:p>
            <a:r>
              <a:rPr lang="en-US" dirty="0" smtClean="0">
                <a:latin typeface="Times New Roman" panose="02020603050405020304" pitchFamily="18" charset="0"/>
                <a:cs typeface="Times New Roman" panose="02020603050405020304" pitchFamily="18" charset="0"/>
              </a:rPr>
              <a:t>Mr. Edward Lehman</a:t>
            </a:r>
          </a:p>
          <a:p>
            <a:r>
              <a:rPr lang="en-US" dirty="0" smtClean="0">
                <a:latin typeface="Times New Roman" panose="02020603050405020304" pitchFamily="18" charset="0"/>
                <a:cs typeface="Times New Roman" panose="02020603050405020304" pitchFamily="18" charset="0"/>
              </a:rPr>
              <a:t>Lehman, Lee &amp; Xu</a:t>
            </a:r>
          </a:p>
          <a:p>
            <a:r>
              <a:rPr lang="en-US" dirty="0" smtClean="0">
                <a:latin typeface="Times New Roman" panose="02020603050405020304" pitchFamily="18" charset="0"/>
                <a:cs typeface="Times New Roman" panose="02020603050405020304" pitchFamily="18" charset="0"/>
              </a:rPr>
              <a:t>Beijing, China</a:t>
            </a:r>
          </a:p>
          <a:p>
            <a:endParaRPr lang="en-US"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Contributors:  Jacob Blacklock, Tina Dong, Myra Kong, Crys Zheng and Kenan Jiang</a:t>
            </a:r>
            <a:endParaRPr lang="en-US" sz="22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978092" y="5644092"/>
            <a:ext cx="1095375" cy="1095375"/>
          </a:xfrm>
          <a:prstGeom prst="rect">
            <a:avLst/>
          </a:prstGeom>
        </p:spPr>
      </p:pic>
      <p:sp>
        <p:nvSpPr>
          <p:cNvPr id="5" name="Subtitle 2"/>
          <p:cNvSpPr txBox="1">
            <a:spLocks/>
          </p:cNvSpPr>
          <p:nvPr/>
        </p:nvSpPr>
        <p:spPr>
          <a:xfrm>
            <a:off x="239486" y="6208817"/>
            <a:ext cx="2408711" cy="405740"/>
          </a:xfrm>
          <a:prstGeom prst="rect">
            <a:avLst/>
          </a:prstGeom>
          <a:noFill/>
          <a:ln>
            <a:noFill/>
          </a:ln>
          <a:effectLst>
            <a:outerShdw blurRad="50800" dist="38100" dir="2700000" algn="tl" rotWithShape="0">
              <a:prstClr val="black">
                <a:alpha val="40000"/>
              </a:prstClr>
            </a:outerShdw>
          </a:effectLst>
        </p:spPr>
        <p:txBody>
          <a:bodyPr vert="horz">
            <a:normAutofit/>
          </a:bodyPr>
          <a:lstStyle/>
          <a:p>
            <a:pPr marL="0" marR="0" lvl="0" indent="0" algn="ctr" defTabSz="914400" rtl="0" eaLnBrk="1" fontAlgn="auto" latinLnBrk="0" hangingPunct="1">
              <a:lnSpc>
                <a:spcPct val="100000"/>
              </a:lnSpc>
              <a:spcBef>
                <a:spcPts val="600"/>
              </a:spcBef>
              <a:spcAft>
                <a:spcPts val="0"/>
              </a:spcAft>
              <a:buClr>
                <a:schemeClr val="tx1">
                  <a:shade val="95000"/>
                </a:schemeClr>
              </a:buClr>
              <a:buSzPct val="65000"/>
              <a:buFont typeface="Wingdings 2"/>
              <a:buNone/>
              <a:tabLst/>
              <a:defRPr/>
            </a:pPr>
            <a:r>
              <a:rPr kumimoji="0" lang="en-US" sz="16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Mail@LehmanLaw.com</a:t>
            </a:r>
            <a:endParaRPr kumimoji="0" lang="en-US"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6" name="TextBox 5"/>
          <p:cNvSpPr txBox="1"/>
          <p:nvPr/>
        </p:nvSpPr>
        <p:spPr>
          <a:xfrm>
            <a:off x="5498275" y="6611779"/>
            <a:ext cx="1211284" cy="246221"/>
          </a:xfrm>
          <a:prstGeom prst="rect">
            <a:avLst/>
          </a:prstGeom>
          <a:noFill/>
        </p:spPr>
        <p:txBody>
          <a:bodyPr wrap="square" rtlCol="0">
            <a:spAutoFit/>
          </a:bodyPr>
          <a:lstStyle/>
          <a:p>
            <a:pPr algn="ctr"/>
            <a:r>
              <a:rPr lang="en-US" altLang="zh-CN" sz="1000" dirty="0" smtClean="0"/>
              <a:t>Copyright, 2014</a:t>
            </a:r>
            <a:endParaRPr lang="zh-CN" altLang="en-US" sz="1000" dirty="0"/>
          </a:p>
        </p:txBody>
      </p:sp>
    </p:spTree>
    <p:extLst>
      <p:ext uri="{BB962C8B-B14F-4D97-AF65-F5344CB8AC3E}">
        <p14:creationId xmlns:p14="http://schemas.microsoft.com/office/powerpoint/2010/main" xmlns="" val="4461339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Direct Selling in China</a:t>
            </a:r>
            <a:endParaRPr lang="en-US" dirty="0"/>
          </a:p>
        </p:txBody>
      </p:sp>
      <p:cxnSp>
        <p:nvCxnSpPr>
          <p:cNvPr id="12" name="Straight Connector 11"/>
          <p:cNvCxnSpPr/>
          <p:nvPr/>
        </p:nvCxnSpPr>
        <p:spPr>
          <a:xfrm>
            <a:off x="838199" y="1355196"/>
            <a:ext cx="11353801" cy="15347"/>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pic>
        <p:nvPicPr>
          <p:cNvPr id="16" name="Picture 1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978092" y="5655734"/>
            <a:ext cx="1095375" cy="1095375"/>
          </a:xfrm>
          <a:prstGeom prst="rect">
            <a:avLst/>
          </a:prstGeom>
        </p:spPr>
      </p:pic>
      <p:sp>
        <p:nvSpPr>
          <p:cNvPr id="17" name="Subtitle 2"/>
          <p:cNvSpPr txBox="1">
            <a:spLocks/>
          </p:cNvSpPr>
          <p:nvPr/>
        </p:nvSpPr>
        <p:spPr>
          <a:xfrm>
            <a:off x="375998" y="1553259"/>
            <a:ext cx="10181166" cy="4550657"/>
          </a:xfrm>
          <a:prstGeom prst="rect">
            <a:avLst/>
          </a:prstGeom>
          <a:solidFill>
            <a:srgbClr val="DCE6F2">
              <a:alpha val="10196"/>
            </a:srgbClr>
          </a:solidFill>
          <a:ln>
            <a:solidFill>
              <a:schemeClr val="accent1"/>
            </a:solidFill>
          </a:ln>
          <a:effectLst>
            <a:outerShdw blurRad="50800" dist="38100" dir="2700000" algn="tl" rotWithShape="0">
              <a:prstClr val="black">
                <a:alpha val="40000"/>
              </a:prstClr>
            </a:outerShdw>
          </a:effectLst>
        </p:spPr>
        <p:txBody>
          <a:bodyPr vert="horz" lIns="91440" tIns="45720" rIns="91440" bIns="4572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1200"/>
              </a:spcBef>
              <a:buNone/>
            </a:pPr>
            <a:r>
              <a:rPr lang="en-US" altLang="zh-CN" sz="3300" b="1" dirty="0" smtClean="0"/>
              <a:t>Registration of Imported Cosmetics (required documents):</a:t>
            </a:r>
            <a:r>
              <a:rPr lang="en-US" altLang="zh-CN" dirty="0" smtClean="0"/>
              <a:t/>
            </a:r>
            <a:br>
              <a:rPr lang="en-US" altLang="zh-CN" dirty="0" smtClean="0"/>
            </a:br>
            <a:r>
              <a:rPr lang="en-US" altLang="zh-CN" sz="2900" dirty="0" smtClean="0"/>
              <a:t>1. Application Form;</a:t>
            </a:r>
            <a:br>
              <a:rPr lang="en-US" altLang="zh-CN" sz="2900" dirty="0" smtClean="0"/>
            </a:br>
            <a:r>
              <a:rPr lang="en-US" altLang="zh-CN" sz="2900" dirty="0" smtClean="0"/>
              <a:t>2. Name of the Cosmetics and the supporting materials;</a:t>
            </a:r>
            <a:br>
              <a:rPr lang="en-US" altLang="zh-CN" sz="2900" dirty="0" smtClean="0"/>
            </a:br>
            <a:r>
              <a:rPr lang="en-US" altLang="zh-CN" sz="2900" dirty="0" smtClean="0"/>
              <a:t>3. Formulation of the Cosmetics;</a:t>
            </a:r>
            <a:br>
              <a:rPr lang="en-US" altLang="zh-CN" sz="2900" dirty="0" smtClean="0"/>
            </a:br>
            <a:r>
              <a:rPr lang="en-US" altLang="zh-CN" sz="2900" dirty="0" smtClean="0"/>
              <a:t>4. Quality Control for the Cosmetics;</a:t>
            </a:r>
            <a:br>
              <a:rPr lang="en-US" altLang="zh-CN" sz="2900" dirty="0" smtClean="0"/>
            </a:br>
            <a:r>
              <a:rPr lang="en-US" altLang="zh-CN" sz="2900" dirty="0" smtClean="0"/>
              <a:t>5. Original Packages of the Cosmetics and the Packages which will be used in the Chinese market, along with the label and instructions of the Products;</a:t>
            </a:r>
            <a:br>
              <a:rPr lang="en-US" altLang="zh-CN" sz="2900" dirty="0" smtClean="0"/>
            </a:br>
            <a:r>
              <a:rPr lang="en-US" altLang="zh-CN" sz="2900" dirty="0" smtClean="0"/>
              <a:t>6. Test Report issued by a Lab designated by CFDA;</a:t>
            </a:r>
            <a:br>
              <a:rPr lang="en-US" altLang="zh-CN" sz="2900" dirty="0" smtClean="0"/>
            </a:br>
            <a:r>
              <a:rPr lang="en-US" altLang="zh-CN" sz="2900" dirty="0" smtClean="0"/>
              <a:t>7. Safety Evaluation Report;</a:t>
            </a:r>
            <a:br>
              <a:rPr lang="en-US" altLang="zh-CN" sz="2900" dirty="0" smtClean="0"/>
            </a:br>
            <a:r>
              <a:rPr lang="en-US" altLang="zh-CN" sz="2900" dirty="0" smtClean="0"/>
              <a:t>9. Commission Letter regarding the source of the raw materials of the cosmetics;</a:t>
            </a:r>
            <a:br>
              <a:rPr lang="en-US" altLang="zh-CN" sz="2900" dirty="0" smtClean="0"/>
            </a:br>
            <a:r>
              <a:rPr lang="en-US" altLang="zh-CN" sz="2900" dirty="0" smtClean="0"/>
              <a:t>10. Certification of the Cosmetics are manufactured and sold in such foreign country;</a:t>
            </a:r>
            <a:br>
              <a:rPr lang="en-US" altLang="zh-CN" sz="2900" dirty="0" smtClean="0"/>
            </a:br>
            <a:r>
              <a:rPr lang="en-US" altLang="zh-CN" sz="2900" dirty="0" smtClean="0"/>
              <a:t>11. Other documents;</a:t>
            </a:r>
            <a:br>
              <a:rPr lang="en-US" altLang="zh-CN" sz="2900" dirty="0" smtClean="0"/>
            </a:br>
            <a:r>
              <a:rPr lang="en-US" altLang="zh-CN" sz="2900" dirty="0" smtClean="0"/>
              <a:t>12. A diagrammatic sketch of the production process and a rough illustration;</a:t>
            </a:r>
            <a:br>
              <a:rPr lang="en-US" altLang="zh-CN" sz="2900" dirty="0" smtClean="0"/>
            </a:br>
            <a:r>
              <a:rPr lang="en-US" altLang="zh-CN" sz="2900" dirty="0" smtClean="0"/>
              <a:t>13 Technical Requirements in writing and in electronic version;</a:t>
            </a:r>
            <a:br>
              <a:rPr lang="en-US" altLang="zh-CN" sz="2900" dirty="0" smtClean="0"/>
            </a:br>
            <a:r>
              <a:rPr lang="en-US" altLang="zh-CN" sz="2900" dirty="0" smtClean="0"/>
              <a:t>14 Samples of the Cosmetics.</a:t>
            </a:r>
          </a:p>
          <a:p>
            <a:pPr marL="0" indent="0">
              <a:lnSpc>
                <a:spcPct val="110000"/>
              </a:lnSpc>
              <a:spcBef>
                <a:spcPts val="0"/>
              </a:spcBef>
              <a:buNone/>
            </a:pPr>
            <a:endParaRPr lang="en-US" altLang="zh-CN" sz="2900" dirty="0" smtClean="0"/>
          </a:p>
          <a:p>
            <a:pPr marL="0" indent="0">
              <a:lnSpc>
                <a:spcPct val="110000"/>
              </a:lnSpc>
              <a:spcBef>
                <a:spcPts val="0"/>
              </a:spcBef>
              <a:buNone/>
            </a:pPr>
            <a:r>
              <a:rPr lang="en-US" altLang="zh-CN" sz="2900" dirty="0" smtClean="0"/>
              <a:t> It will take no less than 20 working days to get a Certificate. Without the Certificate, Cosmetics from outside mainland cannot be imported into China. </a:t>
            </a:r>
          </a:p>
          <a:p>
            <a:pPr marL="0" indent="0">
              <a:lnSpc>
                <a:spcPct val="110000"/>
              </a:lnSpc>
              <a:spcBef>
                <a:spcPts val="0"/>
              </a:spcBef>
              <a:buNone/>
            </a:pPr>
            <a:endParaRPr lang="en-US" altLang="zh-CN" sz="2900" dirty="0" smtClean="0"/>
          </a:p>
          <a:p>
            <a:pPr marL="0" indent="0">
              <a:lnSpc>
                <a:spcPct val="110000"/>
              </a:lnSpc>
              <a:spcBef>
                <a:spcPts val="0"/>
              </a:spcBef>
              <a:buNone/>
            </a:pPr>
            <a:r>
              <a:rPr lang="en-US" altLang="zh-CN" sz="2900" dirty="0" smtClean="0"/>
              <a:t>The Certificate will be valid for four years and the applicant shall apply for an extension before 4 months prior to the expiration date.</a:t>
            </a:r>
            <a:endParaRPr lang="zh-CN" altLang="zh-CN" sz="2900" u="sng" dirty="0"/>
          </a:p>
        </p:txBody>
      </p:sp>
      <p:sp>
        <p:nvSpPr>
          <p:cNvPr id="6" name="Subtitle 2"/>
          <p:cNvSpPr txBox="1">
            <a:spLocks/>
          </p:cNvSpPr>
          <p:nvPr/>
        </p:nvSpPr>
        <p:spPr>
          <a:xfrm>
            <a:off x="239486" y="6208817"/>
            <a:ext cx="2408711" cy="405740"/>
          </a:xfrm>
          <a:prstGeom prst="rect">
            <a:avLst/>
          </a:prstGeom>
          <a:noFill/>
          <a:ln>
            <a:noFill/>
          </a:ln>
          <a:effectLst>
            <a:outerShdw blurRad="50800" dist="38100" dir="2700000" algn="tl" rotWithShape="0">
              <a:prstClr val="black">
                <a:alpha val="40000"/>
              </a:prstClr>
            </a:outerShdw>
          </a:effectLst>
        </p:spPr>
        <p:txBody>
          <a:bodyPr vert="horz">
            <a:normAutofit/>
          </a:bodyPr>
          <a:lstStyle/>
          <a:p>
            <a:pPr marL="0" marR="0" lvl="0" indent="0" algn="ctr" defTabSz="914400" rtl="0" eaLnBrk="1" fontAlgn="auto" latinLnBrk="0" hangingPunct="1">
              <a:lnSpc>
                <a:spcPct val="100000"/>
              </a:lnSpc>
              <a:spcBef>
                <a:spcPts val="600"/>
              </a:spcBef>
              <a:spcAft>
                <a:spcPts val="0"/>
              </a:spcAft>
              <a:buClr>
                <a:schemeClr val="tx1">
                  <a:shade val="95000"/>
                </a:schemeClr>
              </a:buClr>
              <a:buSzPct val="65000"/>
              <a:buFont typeface="Wingdings 2"/>
              <a:buNone/>
              <a:tabLst/>
              <a:defRPr/>
            </a:pPr>
            <a:r>
              <a:rPr kumimoji="0" lang="en-US" sz="16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Mail@LehmanLaw.com</a:t>
            </a:r>
            <a:endParaRPr kumimoji="0" lang="en-US"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xmlns="" val="32613813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Direct Selling in China</a:t>
            </a:r>
            <a:endParaRPr lang="en-US" dirty="0"/>
          </a:p>
        </p:txBody>
      </p:sp>
      <p:cxnSp>
        <p:nvCxnSpPr>
          <p:cNvPr id="12" name="Straight Connector 11"/>
          <p:cNvCxnSpPr/>
          <p:nvPr/>
        </p:nvCxnSpPr>
        <p:spPr>
          <a:xfrm>
            <a:off x="838199" y="1355196"/>
            <a:ext cx="11353801" cy="15347"/>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pic>
        <p:nvPicPr>
          <p:cNvPr id="16" name="Picture 1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978092" y="5655734"/>
            <a:ext cx="1095375" cy="1095375"/>
          </a:xfrm>
          <a:prstGeom prst="rect">
            <a:avLst/>
          </a:prstGeom>
        </p:spPr>
      </p:pic>
      <p:sp>
        <p:nvSpPr>
          <p:cNvPr id="17" name="Subtitle 2"/>
          <p:cNvSpPr txBox="1">
            <a:spLocks/>
          </p:cNvSpPr>
          <p:nvPr/>
        </p:nvSpPr>
        <p:spPr>
          <a:xfrm>
            <a:off x="411624" y="1517635"/>
            <a:ext cx="4932272" cy="4598158"/>
          </a:xfrm>
          <a:prstGeom prst="rect">
            <a:avLst/>
          </a:prstGeom>
          <a:solidFill>
            <a:srgbClr val="DCE6F2">
              <a:alpha val="10196"/>
            </a:srgbClr>
          </a:solidFill>
          <a:ln>
            <a:solidFill>
              <a:schemeClr val="accent1"/>
            </a:solidFill>
          </a:ln>
          <a:effectLst>
            <a:outerShdw blurRad="50800" dist="38100" dir="2700000" algn="tl" rotWithShape="0">
              <a:prstClr val="black">
                <a:alpha val="40000"/>
              </a:prstClr>
            </a:outerShdw>
          </a:effectLst>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buNone/>
            </a:pPr>
            <a:r>
              <a:rPr lang="en-US" b="1" dirty="0" smtClean="0">
                <a:latin typeface="Times New Roman" pitchFamily="18" charset="0"/>
                <a:cs typeface="Times New Roman" pitchFamily="18" charset="0"/>
              </a:rPr>
              <a:t>Qualifications to become a Direct Selling Enterprise:</a:t>
            </a:r>
          </a:p>
          <a:p>
            <a:pPr marL="0" indent="0" algn="just">
              <a:lnSpc>
                <a:spcPct val="110000"/>
              </a:lnSpc>
              <a:spcBef>
                <a:spcPts val="0"/>
              </a:spcBef>
              <a:buNone/>
            </a:pPr>
            <a:endParaRPr lang="en-US" dirty="0" smtClean="0">
              <a:latin typeface="Times New Roman" pitchFamily="18" charset="0"/>
              <a:cs typeface="Times New Roman" pitchFamily="18" charset="0"/>
            </a:endParaRPr>
          </a:p>
          <a:p>
            <a:pPr algn="just">
              <a:lnSpc>
                <a:spcPct val="120000"/>
              </a:lnSpc>
              <a:spcBef>
                <a:spcPts val="0"/>
              </a:spcBef>
            </a:pPr>
            <a:r>
              <a:rPr lang="en-US" altLang="zh-CN" dirty="0" smtClean="0">
                <a:latin typeface="Times New Roman" pitchFamily="18" charset="0"/>
                <a:cs typeface="Times New Roman" pitchFamily="18" charset="0"/>
              </a:rPr>
              <a:t>The investor  must have good business reputation and no record of operation in major violation of law in the five consecutive years.  A foreign investor must have at least three years of experience in Direct Selling activities outside China;</a:t>
            </a:r>
            <a:endParaRPr lang="zh-CN" altLang="zh-CN" dirty="0" smtClean="0">
              <a:latin typeface="Times New Roman" pitchFamily="18" charset="0"/>
              <a:cs typeface="Times New Roman" pitchFamily="18" charset="0"/>
            </a:endParaRPr>
          </a:p>
          <a:p>
            <a:pPr algn="just">
              <a:lnSpc>
                <a:spcPct val="120000"/>
              </a:lnSpc>
              <a:spcBef>
                <a:spcPts val="0"/>
              </a:spcBef>
            </a:pPr>
            <a:r>
              <a:rPr lang="en-US" altLang="zh-CN" dirty="0" smtClean="0">
                <a:latin typeface="Times New Roman" pitchFamily="18" charset="0"/>
                <a:cs typeface="Times New Roman" pitchFamily="18" charset="0"/>
              </a:rPr>
              <a:t>Paid-in registered capital is not less than RMB 80 million.</a:t>
            </a:r>
            <a:endParaRPr lang="zh-CN" altLang="zh-CN" dirty="0" smtClean="0">
              <a:latin typeface="Times New Roman" pitchFamily="18" charset="0"/>
              <a:cs typeface="Times New Roman" pitchFamily="18" charset="0"/>
            </a:endParaRPr>
          </a:p>
          <a:p>
            <a:pPr algn="just">
              <a:lnSpc>
                <a:spcPct val="120000"/>
              </a:lnSpc>
              <a:spcBef>
                <a:spcPts val="0"/>
              </a:spcBef>
            </a:pPr>
            <a:r>
              <a:rPr lang="en-US" altLang="zh-CN" dirty="0" smtClean="0">
                <a:latin typeface="Times New Roman" pitchFamily="18" charset="0"/>
                <a:cs typeface="Times New Roman" pitchFamily="18" charset="0"/>
              </a:rPr>
              <a:t>The security deposit has been fully paid to the designated bank.</a:t>
            </a:r>
            <a:endParaRPr lang="zh-CN" altLang="zh-CN" dirty="0" smtClean="0">
              <a:latin typeface="Times New Roman" pitchFamily="18" charset="0"/>
              <a:cs typeface="Times New Roman" pitchFamily="18" charset="0"/>
            </a:endParaRPr>
          </a:p>
          <a:p>
            <a:pPr algn="just">
              <a:lnSpc>
                <a:spcPct val="120000"/>
              </a:lnSpc>
              <a:spcBef>
                <a:spcPts val="0"/>
              </a:spcBef>
            </a:pPr>
            <a:r>
              <a:rPr lang="en-US" altLang="zh-CN" dirty="0" smtClean="0">
                <a:latin typeface="Times New Roman" pitchFamily="18" charset="0"/>
                <a:cs typeface="Times New Roman" pitchFamily="18" charset="0"/>
              </a:rPr>
              <a:t>An information filing and disclosure system has been set up as required by law.</a:t>
            </a:r>
            <a:endParaRPr lang="zh-CN" altLang="zh-CN" dirty="0" smtClean="0">
              <a:latin typeface="Times New Roman" pitchFamily="18" charset="0"/>
              <a:cs typeface="Times New Roman" pitchFamily="18" charset="0"/>
            </a:endParaRPr>
          </a:p>
          <a:p>
            <a:pPr marL="0" indent="0">
              <a:buNone/>
            </a:pPr>
            <a:endParaRPr lang="en-US" dirty="0" smtClean="0">
              <a:latin typeface="Times New Roman" pitchFamily="18" charset="0"/>
              <a:cs typeface="Times New Roman" pitchFamily="18" charset="0"/>
            </a:endParaRPr>
          </a:p>
          <a:p>
            <a:pPr marL="0" indent="0">
              <a:buNone/>
            </a:pPr>
            <a:endParaRPr lang="en-US" dirty="0" smtClean="0">
              <a:latin typeface="Times New Roman" pitchFamily="18" charset="0"/>
              <a:cs typeface="Times New Roman" pitchFamily="18" charset="0"/>
            </a:endParaRPr>
          </a:p>
          <a:p>
            <a:pPr marL="0" indent="0">
              <a:buNone/>
            </a:pPr>
            <a:endParaRPr lang="zh-CN" altLang="zh-CN" u="sng" dirty="0"/>
          </a:p>
        </p:txBody>
      </p:sp>
      <p:sp>
        <p:nvSpPr>
          <p:cNvPr id="8" name="Subtitle 2"/>
          <p:cNvSpPr txBox="1">
            <a:spLocks/>
          </p:cNvSpPr>
          <p:nvPr/>
        </p:nvSpPr>
        <p:spPr>
          <a:xfrm>
            <a:off x="5620933" y="1644303"/>
            <a:ext cx="5755628" cy="1977671"/>
          </a:xfrm>
          <a:prstGeom prst="rect">
            <a:avLst/>
          </a:prstGeom>
          <a:solidFill>
            <a:srgbClr val="DCE6F2">
              <a:alpha val="10196"/>
            </a:srgbClr>
          </a:solidFill>
          <a:ln>
            <a:solidFill>
              <a:schemeClr val="accent1"/>
            </a:solidFill>
          </a:ln>
          <a:effectLst>
            <a:outerShdw blurRad="50800" dist="38100" dir="2700000" algn="tl" rotWithShape="0">
              <a:prstClr val="black">
                <a:alpha val="40000"/>
              </a:prstClr>
            </a:outerShdw>
          </a:effectLst>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None/>
            </a:pPr>
            <a:r>
              <a:rPr lang="en-US" sz="2200" b="1" dirty="0" smtClean="0">
                <a:latin typeface="Times New Roman" pitchFamily="18" charset="0"/>
                <a:cs typeface="Times New Roman" pitchFamily="18" charset="0"/>
              </a:rPr>
              <a:t>Restrictions:</a:t>
            </a:r>
            <a:endParaRPr lang="en-US" sz="2200" dirty="0" smtClean="0">
              <a:latin typeface="Times New Roman" pitchFamily="18" charset="0"/>
              <a:cs typeface="Times New Roman" pitchFamily="18" charset="0"/>
            </a:endParaRPr>
          </a:p>
          <a:p>
            <a:pPr marL="0" indent="0" algn="just">
              <a:buNone/>
            </a:pPr>
            <a:r>
              <a:rPr lang="en-US" sz="2200" dirty="0" smtClean="0">
                <a:latin typeface="Times New Roman" pitchFamily="18" charset="0"/>
                <a:cs typeface="Times New Roman" pitchFamily="18" charset="0"/>
              </a:rPr>
              <a:t>In order to Engage in Direct Selling, an Enterprise must establish a Branch office in the local jurisdictions in which the Direct Selling Activities will take place. </a:t>
            </a:r>
          </a:p>
          <a:p>
            <a:pPr marL="0" indent="0">
              <a:lnSpc>
                <a:spcPct val="100000"/>
              </a:lnSpc>
              <a:spcBef>
                <a:spcPts val="0"/>
              </a:spcBef>
              <a:buNone/>
            </a:pPr>
            <a:endParaRPr lang="en-US" dirty="0" smtClean="0">
              <a:latin typeface="Times New Roman" pitchFamily="18" charset="0"/>
              <a:cs typeface="Times New Roman" pitchFamily="18" charset="0"/>
            </a:endParaRPr>
          </a:p>
          <a:p>
            <a:pPr marL="0" indent="0">
              <a:buNone/>
            </a:pPr>
            <a:endParaRPr lang="en-US" b="1" dirty="0" smtClean="0">
              <a:latin typeface="Times New Roman" pitchFamily="18" charset="0"/>
              <a:cs typeface="Times New Roman" pitchFamily="18" charset="0"/>
            </a:endParaRPr>
          </a:p>
          <a:p>
            <a:pPr marL="0" indent="0">
              <a:buNone/>
            </a:pPr>
            <a:endParaRPr lang="en-US" b="1" dirty="0" smtClean="0">
              <a:latin typeface="Times New Roman" pitchFamily="18" charset="0"/>
              <a:cs typeface="Times New Roman" pitchFamily="18" charset="0"/>
            </a:endParaRPr>
          </a:p>
          <a:p>
            <a:pPr marL="0" indent="0">
              <a:buNone/>
            </a:pPr>
            <a:endParaRPr lang="en-US" dirty="0" smtClean="0">
              <a:latin typeface="Times New Roman" pitchFamily="18" charset="0"/>
              <a:cs typeface="Times New Roman" pitchFamily="18" charset="0"/>
            </a:endParaRPr>
          </a:p>
          <a:p>
            <a:pPr marL="0" indent="0">
              <a:buNone/>
            </a:pPr>
            <a:endParaRPr lang="zh-CN" altLang="zh-CN" u="sng" dirty="0"/>
          </a:p>
        </p:txBody>
      </p:sp>
      <p:sp>
        <p:nvSpPr>
          <p:cNvPr id="9" name="Subtitle 2"/>
          <p:cNvSpPr txBox="1">
            <a:spLocks/>
          </p:cNvSpPr>
          <p:nvPr/>
        </p:nvSpPr>
        <p:spPr>
          <a:xfrm>
            <a:off x="5654582" y="3898635"/>
            <a:ext cx="5092587" cy="2181532"/>
          </a:xfrm>
          <a:prstGeom prst="rect">
            <a:avLst/>
          </a:prstGeom>
          <a:solidFill>
            <a:srgbClr val="DCE6F2">
              <a:alpha val="10196"/>
            </a:srgbClr>
          </a:solidFill>
          <a:ln>
            <a:solidFill>
              <a:schemeClr val="accent1"/>
            </a:solidFill>
          </a:ln>
          <a:effectLst>
            <a:outerShdw blurRad="50800" dist="38100" dir="2700000" algn="tl" rotWithShape="0">
              <a:prstClr val="black">
                <a:alpha val="40000"/>
              </a:prstClr>
            </a:outerShdw>
          </a:effectLst>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None/>
            </a:pPr>
            <a:r>
              <a:rPr lang="en-US" sz="2200" b="1" dirty="0" smtClean="0">
                <a:latin typeface="Times New Roman" pitchFamily="18" charset="0"/>
                <a:cs typeface="Times New Roman" pitchFamily="18" charset="0"/>
              </a:rPr>
              <a:t>Timeline:</a:t>
            </a:r>
            <a:endParaRPr lang="en-US" sz="2200" dirty="0" smtClean="0">
              <a:latin typeface="Times New Roman" pitchFamily="18" charset="0"/>
              <a:cs typeface="Times New Roman" pitchFamily="18" charset="0"/>
            </a:endParaRPr>
          </a:p>
          <a:p>
            <a:pPr marL="0" indent="0" algn="just">
              <a:buNone/>
            </a:pPr>
            <a:r>
              <a:rPr lang="en-US" sz="2200" dirty="0" smtClean="0">
                <a:latin typeface="Times New Roman" pitchFamily="18" charset="0"/>
                <a:cs typeface="Times New Roman" pitchFamily="18" charset="0"/>
              </a:rPr>
              <a:t>The Department of Commence will provide a decision on the granting of the Direct Selling license within about 90 days from the receipt of the complete application. </a:t>
            </a:r>
          </a:p>
          <a:p>
            <a:pPr marL="0" indent="0">
              <a:lnSpc>
                <a:spcPct val="100000"/>
              </a:lnSpc>
              <a:spcBef>
                <a:spcPts val="0"/>
              </a:spcBef>
              <a:buNone/>
            </a:pPr>
            <a:endParaRPr lang="en-US" dirty="0" smtClean="0">
              <a:latin typeface="Times New Roman" pitchFamily="18" charset="0"/>
              <a:cs typeface="Times New Roman" pitchFamily="18" charset="0"/>
            </a:endParaRPr>
          </a:p>
          <a:p>
            <a:pPr marL="0" indent="0">
              <a:buNone/>
            </a:pPr>
            <a:endParaRPr lang="en-US" b="1" dirty="0" smtClean="0">
              <a:latin typeface="Times New Roman" pitchFamily="18" charset="0"/>
              <a:cs typeface="Times New Roman" pitchFamily="18" charset="0"/>
            </a:endParaRPr>
          </a:p>
          <a:p>
            <a:pPr marL="0" indent="0">
              <a:buNone/>
            </a:pPr>
            <a:endParaRPr lang="en-US" b="1" dirty="0" smtClean="0">
              <a:latin typeface="Times New Roman" pitchFamily="18" charset="0"/>
              <a:cs typeface="Times New Roman" pitchFamily="18" charset="0"/>
            </a:endParaRPr>
          </a:p>
          <a:p>
            <a:pPr marL="0" indent="0">
              <a:buNone/>
            </a:pPr>
            <a:endParaRPr lang="en-US" dirty="0" smtClean="0">
              <a:latin typeface="Times New Roman" pitchFamily="18" charset="0"/>
              <a:cs typeface="Times New Roman" pitchFamily="18" charset="0"/>
            </a:endParaRPr>
          </a:p>
          <a:p>
            <a:pPr marL="0" indent="0">
              <a:buNone/>
            </a:pPr>
            <a:endParaRPr lang="zh-CN" altLang="zh-CN" u="sng" dirty="0"/>
          </a:p>
        </p:txBody>
      </p:sp>
      <p:sp>
        <p:nvSpPr>
          <p:cNvPr id="10" name="Subtitle 2"/>
          <p:cNvSpPr txBox="1">
            <a:spLocks/>
          </p:cNvSpPr>
          <p:nvPr/>
        </p:nvSpPr>
        <p:spPr>
          <a:xfrm>
            <a:off x="239486" y="6208817"/>
            <a:ext cx="2408711" cy="405740"/>
          </a:xfrm>
          <a:prstGeom prst="rect">
            <a:avLst/>
          </a:prstGeom>
          <a:noFill/>
          <a:ln>
            <a:noFill/>
          </a:ln>
          <a:effectLst>
            <a:outerShdw blurRad="50800" dist="38100" dir="2700000" algn="tl" rotWithShape="0">
              <a:prstClr val="black">
                <a:alpha val="40000"/>
              </a:prstClr>
            </a:outerShdw>
          </a:effectLst>
        </p:spPr>
        <p:txBody>
          <a:bodyPr vert="horz">
            <a:normAutofit/>
          </a:bodyPr>
          <a:lstStyle/>
          <a:p>
            <a:pPr marL="0" marR="0" lvl="0" indent="0" algn="ctr" defTabSz="914400" rtl="0" eaLnBrk="1" fontAlgn="auto" latinLnBrk="0" hangingPunct="1">
              <a:lnSpc>
                <a:spcPct val="100000"/>
              </a:lnSpc>
              <a:spcBef>
                <a:spcPts val="600"/>
              </a:spcBef>
              <a:spcAft>
                <a:spcPts val="0"/>
              </a:spcAft>
              <a:buClr>
                <a:schemeClr val="tx1">
                  <a:shade val="95000"/>
                </a:schemeClr>
              </a:buClr>
              <a:buSzPct val="65000"/>
              <a:buFont typeface="Wingdings 2"/>
              <a:buNone/>
              <a:tabLst/>
              <a:defRPr/>
            </a:pPr>
            <a:r>
              <a:rPr kumimoji="0" lang="en-US" sz="16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Mail@LehmanLaw.com</a:t>
            </a:r>
            <a:endParaRPr kumimoji="0" lang="en-US"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xmlns="" val="32613813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Direct Selling in China</a:t>
            </a:r>
            <a:endParaRPr lang="en-US" dirty="0"/>
          </a:p>
        </p:txBody>
      </p:sp>
      <p:cxnSp>
        <p:nvCxnSpPr>
          <p:cNvPr id="12" name="Straight Connector 11"/>
          <p:cNvCxnSpPr/>
          <p:nvPr/>
        </p:nvCxnSpPr>
        <p:spPr>
          <a:xfrm>
            <a:off x="838199" y="1355196"/>
            <a:ext cx="11353801" cy="15347"/>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pic>
        <p:nvPicPr>
          <p:cNvPr id="16" name="Picture 1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978092" y="5655734"/>
            <a:ext cx="1095375" cy="1095375"/>
          </a:xfrm>
          <a:prstGeom prst="rect">
            <a:avLst/>
          </a:prstGeom>
        </p:spPr>
      </p:pic>
      <p:sp>
        <p:nvSpPr>
          <p:cNvPr id="7" name="Subtitle 2"/>
          <p:cNvSpPr txBox="1">
            <a:spLocks/>
          </p:cNvSpPr>
          <p:nvPr/>
        </p:nvSpPr>
        <p:spPr>
          <a:xfrm>
            <a:off x="890649" y="1646283"/>
            <a:ext cx="9654639" cy="4291379"/>
          </a:xfrm>
          <a:prstGeom prst="rect">
            <a:avLst/>
          </a:prstGeom>
          <a:solidFill>
            <a:srgbClr val="DCE6F2">
              <a:alpha val="10196"/>
            </a:srgbClr>
          </a:solidFill>
          <a:ln>
            <a:solidFill>
              <a:schemeClr val="accent1"/>
            </a:solidFill>
          </a:ln>
          <a:effectLst>
            <a:outerShdw blurRad="50800" dist="38100" dir="2700000" algn="tl" rotWithShape="0">
              <a:prstClr val="black">
                <a:alpha val="40000"/>
              </a:prstClr>
            </a:outerShdw>
          </a:effectLst>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buNone/>
            </a:pPr>
            <a:r>
              <a:rPr lang="en-US" b="1" dirty="0" smtClean="0">
                <a:latin typeface="Times New Roman" pitchFamily="18" charset="0"/>
                <a:cs typeface="Times New Roman" pitchFamily="18" charset="0"/>
              </a:rPr>
              <a:t>Documents Required for Application:</a:t>
            </a:r>
          </a:p>
          <a:p>
            <a:pPr marL="0" indent="0" algn="just">
              <a:lnSpc>
                <a:spcPct val="110000"/>
              </a:lnSpc>
              <a:spcBef>
                <a:spcPts val="0"/>
              </a:spcBef>
              <a:buNone/>
            </a:pPr>
            <a:endParaRPr lang="en-US" dirty="0" smtClean="0">
              <a:latin typeface="Times New Roman" pitchFamily="18" charset="0"/>
              <a:cs typeface="Times New Roman" pitchFamily="18" charset="0"/>
            </a:endParaRPr>
          </a:p>
          <a:p>
            <a:pPr algn="just">
              <a:lnSpc>
                <a:spcPct val="120000"/>
              </a:lnSpc>
              <a:spcBef>
                <a:spcPts val="0"/>
              </a:spcBef>
            </a:pPr>
            <a:r>
              <a:rPr lang="en-US" altLang="zh-CN" dirty="0" smtClean="0">
                <a:latin typeface="Times New Roman" pitchFamily="18" charset="0"/>
                <a:cs typeface="Times New Roman" pitchFamily="18" charset="0"/>
              </a:rPr>
              <a:t>Materials proving that the qualifications to become a Direct Selling Enterprise are met.</a:t>
            </a:r>
            <a:endParaRPr lang="zh-CN" altLang="zh-CN" dirty="0" smtClean="0">
              <a:latin typeface="Times New Roman" pitchFamily="18" charset="0"/>
              <a:cs typeface="Times New Roman" pitchFamily="18" charset="0"/>
            </a:endParaRPr>
          </a:p>
          <a:p>
            <a:pPr algn="just">
              <a:lnSpc>
                <a:spcPct val="120000"/>
              </a:lnSpc>
              <a:spcBef>
                <a:spcPts val="0"/>
              </a:spcBef>
            </a:pPr>
            <a:r>
              <a:rPr lang="en-US" altLang="zh-CN" dirty="0" smtClean="0">
                <a:latin typeface="Times New Roman" pitchFamily="18" charset="0"/>
                <a:cs typeface="Times New Roman" pitchFamily="18" charset="0"/>
              </a:rPr>
              <a:t>The Articles of Association of the enterprise and any Joint Venture Contract.</a:t>
            </a:r>
            <a:endParaRPr lang="zh-CN" altLang="zh-CN" dirty="0" smtClean="0">
              <a:latin typeface="Times New Roman" pitchFamily="18" charset="0"/>
              <a:cs typeface="Times New Roman" pitchFamily="18" charset="0"/>
            </a:endParaRPr>
          </a:p>
          <a:p>
            <a:pPr algn="just">
              <a:lnSpc>
                <a:spcPct val="120000"/>
              </a:lnSpc>
              <a:spcBef>
                <a:spcPts val="0"/>
              </a:spcBef>
            </a:pPr>
            <a:r>
              <a:rPr lang="en-US" altLang="zh-CN" dirty="0" smtClean="0">
                <a:latin typeface="Times New Roman" pitchFamily="18" charset="0"/>
                <a:cs typeface="Times New Roman" pitchFamily="18" charset="0"/>
              </a:rPr>
              <a:t>The Marketing Plan Report, including a service outlet plan for the Direct Selling area approved by the local people’s government at the county level or above.</a:t>
            </a:r>
            <a:endParaRPr lang="zh-CN" altLang="zh-CN" dirty="0" smtClean="0">
              <a:latin typeface="Times New Roman" pitchFamily="18" charset="0"/>
              <a:cs typeface="Times New Roman" pitchFamily="18" charset="0"/>
            </a:endParaRPr>
          </a:p>
          <a:p>
            <a:pPr algn="just">
              <a:lnSpc>
                <a:spcPct val="120000"/>
              </a:lnSpc>
              <a:spcBef>
                <a:spcPts val="0"/>
              </a:spcBef>
            </a:pPr>
            <a:r>
              <a:rPr lang="en-US" altLang="zh-CN" dirty="0" smtClean="0">
                <a:latin typeface="Times New Roman" pitchFamily="18" charset="0"/>
                <a:cs typeface="Times New Roman" pitchFamily="18" charset="0"/>
              </a:rPr>
              <a:t>Product descriptions that meet the State standards.</a:t>
            </a:r>
            <a:endParaRPr lang="zh-CN" altLang="zh-CN" dirty="0" smtClean="0">
              <a:latin typeface="Times New Roman" pitchFamily="18" charset="0"/>
              <a:cs typeface="Times New Roman" pitchFamily="18" charset="0"/>
            </a:endParaRPr>
          </a:p>
          <a:p>
            <a:pPr algn="just">
              <a:lnSpc>
                <a:spcPct val="120000"/>
              </a:lnSpc>
              <a:spcBef>
                <a:spcPts val="0"/>
              </a:spcBef>
            </a:pPr>
            <a:r>
              <a:rPr lang="en-US" altLang="zh-CN" dirty="0" smtClean="0">
                <a:latin typeface="Times New Roman" pitchFamily="18" charset="0"/>
                <a:cs typeface="Times New Roman" pitchFamily="18" charset="0"/>
              </a:rPr>
              <a:t>Sample of the marketing contract to be signed with direct sellers.</a:t>
            </a:r>
            <a:endParaRPr lang="zh-CN" altLang="zh-CN" dirty="0" smtClean="0">
              <a:latin typeface="Times New Roman" pitchFamily="18" charset="0"/>
              <a:cs typeface="Times New Roman" pitchFamily="18" charset="0"/>
            </a:endParaRPr>
          </a:p>
          <a:p>
            <a:pPr algn="just">
              <a:lnSpc>
                <a:spcPct val="120000"/>
              </a:lnSpc>
              <a:spcBef>
                <a:spcPts val="0"/>
              </a:spcBef>
            </a:pPr>
            <a:r>
              <a:rPr lang="en-US" altLang="zh-CN" dirty="0" smtClean="0">
                <a:latin typeface="Times New Roman" pitchFamily="18" charset="0"/>
                <a:cs typeface="Times New Roman" pitchFamily="18" charset="0"/>
              </a:rPr>
              <a:t>The capital verification report issued by an accounting firm.</a:t>
            </a:r>
            <a:endParaRPr lang="zh-CN" altLang="zh-CN" dirty="0" smtClean="0">
              <a:latin typeface="Times New Roman" pitchFamily="18" charset="0"/>
              <a:cs typeface="Times New Roman" pitchFamily="18" charset="0"/>
            </a:endParaRPr>
          </a:p>
          <a:p>
            <a:pPr algn="just">
              <a:lnSpc>
                <a:spcPct val="120000"/>
              </a:lnSpc>
              <a:spcBef>
                <a:spcPts val="0"/>
              </a:spcBef>
            </a:pPr>
            <a:r>
              <a:rPr lang="en-US" altLang="zh-CN" dirty="0" smtClean="0">
                <a:latin typeface="Times New Roman" pitchFamily="18" charset="0"/>
                <a:cs typeface="Times New Roman" pitchFamily="18" charset="0"/>
              </a:rPr>
              <a:t>The agreement between the enterprise and the designated bank on the use of security deposit.</a:t>
            </a:r>
            <a:endParaRPr lang="zh-CN" altLang="zh-CN" u="sng" dirty="0">
              <a:latin typeface="Times New Roman" pitchFamily="18" charset="0"/>
              <a:cs typeface="Times New Roman" pitchFamily="18" charset="0"/>
            </a:endParaRPr>
          </a:p>
        </p:txBody>
      </p:sp>
      <p:sp>
        <p:nvSpPr>
          <p:cNvPr id="6" name="Subtitle 2"/>
          <p:cNvSpPr txBox="1">
            <a:spLocks/>
          </p:cNvSpPr>
          <p:nvPr/>
        </p:nvSpPr>
        <p:spPr>
          <a:xfrm>
            <a:off x="239486" y="6208817"/>
            <a:ext cx="2408711" cy="405740"/>
          </a:xfrm>
          <a:prstGeom prst="rect">
            <a:avLst/>
          </a:prstGeom>
          <a:noFill/>
          <a:ln>
            <a:noFill/>
          </a:ln>
          <a:effectLst>
            <a:outerShdw blurRad="50800" dist="38100" dir="2700000" algn="tl" rotWithShape="0">
              <a:prstClr val="black">
                <a:alpha val="40000"/>
              </a:prstClr>
            </a:outerShdw>
          </a:effectLst>
        </p:spPr>
        <p:txBody>
          <a:bodyPr vert="horz">
            <a:normAutofit/>
          </a:bodyPr>
          <a:lstStyle/>
          <a:p>
            <a:pPr marL="0" marR="0" lvl="0" indent="0" algn="ctr" defTabSz="914400" rtl="0" eaLnBrk="1" fontAlgn="auto" latinLnBrk="0" hangingPunct="1">
              <a:lnSpc>
                <a:spcPct val="100000"/>
              </a:lnSpc>
              <a:spcBef>
                <a:spcPts val="600"/>
              </a:spcBef>
              <a:spcAft>
                <a:spcPts val="0"/>
              </a:spcAft>
              <a:buClr>
                <a:schemeClr val="tx1">
                  <a:shade val="95000"/>
                </a:schemeClr>
              </a:buClr>
              <a:buSzPct val="65000"/>
              <a:buFont typeface="Wingdings 2"/>
              <a:buNone/>
              <a:tabLst/>
              <a:defRPr/>
            </a:pPr>
            <a:r>
              <a:rPr kumimoji="0" lang="en-US" sz="16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Mail@LehmanLaw.com</a:t>
            </a:r>
            <a:endParaRPr kumimoji="0" lang="en-US"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xmlns="" val="32613813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Direct Selling in China</a:t>
            </a:r>
            <a:endParaRPr lang="en-US" dirty="0"/>
          </a:p>
        </p:txBody>
      </p:sp>
      <p:cxnSp>
        <p:nvCxnSpPr>
          <p:cNvPr id="12" name="Straight Connector 11"/>
          <p:cNvCxnSpPr/>
          <p:nvPr/>
        </p:nvCxnSpPr>
        <p:spPr>
          <a:xfrm>
            <a:off x="838199" y="1355196"/>
            <a:ext cx="11353801" cy="15347"/>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pic>
        <p:nvPicPr>
          <p:cNvPr id="16" name="Picture 1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978092" y="5655734"/>
            <a:ext cx="1095375" cy="1095375"/>
          </a:xfrm>
          <a:prstGeom prst="rect">
            <a:avLst/>
          </a:prstGeom>
        </p:spPr>
      </p:pic>
      <p:sp>
        <p:nvSpPr>
          <p:cNvPr id="6" name="Subtitle 2"/>
          <p:cNvSpPr txBox="1">
            <a:spLocks/>
          </p:cNvSpPr>
          <p:nvPr/>
        </p:nvSpPr>
        <p:spPr>
          <a:xfrm>
            <a:off x="944035" y="1634408"/>
            <a:ext cx="9446873" cy="4564511"/>
          </a:xfrm>
          <a:prstGeom prst="rect">
            <a:avLst/>
          </a:prstGeom>
          <a:solidFill>
            <a:srgbClr val="DCE6F2">
              <a:alpha val="10196"/>
            </a:srgbClr>
          </a:solidFill>
          <a:ln>
            <a:solidFill>
              <a:schemeClr val="accent1"/>
            </a:solidFill>
          </a:ln>
          <a:effectLst>
            <a:outerShdw blurRad="50800" dist="38100" dir="2700000" algn="tl" rotWithShape="0">
              <a:prstClr val="black">
                <a:alpha val="40000"/>
              </a:prstClr>
            </a:outerShdw>
          </a:effectLst>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600"/>
              </a:spcBef>
              <a:spcAft>
                <a:spcPts val="600"/>
              </a:spcAft>
              <a:buNone/>
            </a:pPr>
            <a:r>
              <a:rPr lang="en-US" sz="2000" b="1" dirty="0" smtClean="0">
                <a:latin typeface="Times New Roman" pitchFamily="18" charset="0"/>
                <a:cs typeface="Times New Roman" pitchFamily="18" charset="0"/>
              </a:rPr>
              <a:t>Security Deposit:</a:t>
            </a:r>
          </a:p>
          <a:p>
            <a:pPr marL="0" indent="0" algn="just">
              <a:lnSpc>
                <a:spcPct val="100000"/>
              </a:lnSpc>
              <a:spcBef>
                <a:spcPts val="600"/>
              </a:spcBef>
              <a:spcAft>
                <a:spcPts val="600"/>
              </a:spcAft>
              <a:buNone/>
            </a:pPr>
            <a:r>
              <a:rPr lang="en-US" sz="2000" dirty="0" smtClean="0">
                <a:latin typeface="Times New Roman" pitchFamily="18" charset="0"/>
                <a:cs typeface="Times New Roman" pitchFamily="18" charset="0"/>
              </a:rPr>
              <a:t>By law, All Direct Selling Enterprises must open a security account with an initial amount of </a:t>
            </a:r>
            <a:r>
              <a:rPr lang="en-US" altLang="zh-CN" sz="2000" dirty="0" smtClean="0">
                <a:latin typeface="Times New Roman" pitchFamily="18" charset="0"/>
                <a:cs typeface="Times New Roman" pitchFamily="18" charset="0"/>
              </a:rPr>
              <a:t>RMB 20 Million.</a:t>
            </a:r>
          </a:p>
          <a:p>
            <a:pPr marL="0" indent="0" algn="just">
              <a:lnSpc>
                <a:spcPct val="100000"/>
              </a:lnSpc>
              <a:spcBef>
                <a:spcPts val="600"/>
              </a:spcBef>
              <a:spcAft>
                <a:spcPts val="600"/>
              </a:spcAft>
              <a:buNone/>
            </a:pPr>
            <a:r>
              <a:rPr lang="en-US" sz="2000" dirty="0" smtClean="0">
                <a:latin typeface="Times New Roman" pitchFamily="18" charset="0"/>
                <a:cs typeface="Times New Roman" pitchFamily="18" charset="0"/>
              </a:rPr>
              <a:t>The amount required to me maintained in this account will fluctuate monthly based on sales income, but will remain within the range of  RMB 20 -100 Million.</a:t>
            </a:r>
          </a:p>
          <a:p>
            <a:pPr marL="0" indent="0" algn="just">
              <a:lnSpc>
                <a:spcPct val="100000"/>
              </a:lnSpc>
              <a:spcBef>
                <a:spcPts val="600"/>
              </a:spcBef>
              <a:spcAft>
                <a:spcPts val="600"/>
              </a:spcAft>
              <a:buNone/>
            </a:pPr>
            <a:r>
              <a:rPr lang="en-US" sz="2000" dirty="0" smtClean="0">
                <a:latin typeface="Times New Roman" pitchFamily="18" charset="0"/>
                <a:cs typeface="Times New Roman" pitchFamily="18" charset="0"/>
              </a:rPr>
              <a:t>The funds in the security account may only be accessed under the following circumstances defined by Law: </a:t>
            </a:r>
          </a:p>
          <a:p>
            <a:pPr marL="0" indent="0" algn="just">
              <a:lnSpc>
                <a:spcPct val="100000"/>
              </a:lnSpc>
              <a:spcBef>
                <a:spcPts val="600"/>
              </a:spcBef>
              <a:spcAft>
                <a:spcPts val="600"/>
              </a:spcAft>
            </a:pPr>
            <a:r>
              <a:rPr lang="en-US" sz="2000" dirty="0" smtClean="0">
                <a:latin typeface="Times New Roman" pitchFamily="18" charset="0"/>
                <a:cs typeface="Times New Roman" pitchFamily="18" charset="0"/>
              </a:rPr>
              <a:t>  Failure of  Enterprise to pay remuneration or refund to Direct Sellers or to customers.</a:t>
            </a:r>
          </a:p>
          <a:p>
            <a:pPr marL="0" indent="0" algn="just">
              <a:lnSpc>
                <a:spcPct val="100000"/>
              </a:lnSpc>
              <a:spcBef>
                <a:spcPts val="600"/>
              </a:spcBef>
              <a:spcAft>
                <a:spcPts val="600"/>
              </a:spcAft>
            </a:pPr>
            <a:r>
              <a:rPr lang="en-US" sz="2000" dirty="0" smtClean="0">
                <a:latin typeface="Times New Roman" pitchFamily="18" charset="0"/>
                <a:cs typeface="Times New Roman" pitchFamily="18" charset="0"/>
              </a:rPr>
              <a:t>  Payment of remuneration or refund to Direct Sellers or Customers in  case of </a:t>
            </a:r>
            <a:r>
              <a:rPr lang="en-US" altLang="zh-CN" sz="2000" dirty="0" smtClean="0">
                <a:latin typeface="Times New Roman" pitchFamily="18" charset="0"/>
                <a:cs typeface="Times New Roman" pitchFamily="18" charset="0"/>
              </a:rPr>
              <a:t>termination of operation, merger, dissolution, transfer or bankruptcy, etc.</a:t>
            </a:r>
          </a:p>
          <a:p>
            <a:pPr marL="0" indent="0" algn="just">
              <a:lnSpc>
                <a:spcPct val="100000"/>
              </a:lnSpc>
              <a:spcBef>
                <a:spcPts val="600"/>
              </a:spcBef>
              <a:spcAft>
                <a:spcPts val="600"/>
              </a:spcAft>
            </a:pPr>
            <a:r>
              <a:rPr lang="en-US" sz="2000" dirty="0" smtClean="0">
                <a:latin typeface="Times New Roman" pitchFamily="18" charset="0"/>
                <a:cs typeface="Times New Roman" pitchFamily="18" charset="0"/>
              </a:rPr>
              <a:t>  Providing compensation for loss caused by products to customers.</a:t>
            </a:r>
            <a:endParaRPr lang="zh-CN" altLang="zh-CN" sz="2000" u="sng" dirty="0"/>
          </a:p>
        </p:txBody>
      </p:sp>
      <p:sp>
        <p:nvSpPr>
          <p:cNvPr id="7" name="Subtitle 2"/>
          <p:cNvSpPr txBox="1">
            <a:spLocks/>
          </p:cNvSpPr>
          <p:nvPr/>
        </p:nvSpPr>
        <p:spPr>
          <a:xfrm>
            <a:off x="239486" y="6208817"/>
            <a:ext cx="2408711" cy="405740"/>
          </a:xfrm>
          <a:prstGeom prst="rect">
            <a:avLst/>
          </a:prstGeom>
          <a:noFill/>
          <a:ln>
            <a:noFill/>
          </a:ln>
          <a:effectLst>
            <a:outerShdw blurRad="50800" dist="38100" dir="2700000" algn="tl" rotWithShape="0">
              <a:prstClr val="black">
                <a:alpha val="40000"/>
              </a:prstClr>
            </a:outerShdw>
          </a:effectLst>
        </p:spPr>
        <p:txBody>
          <a:bodyPr vert="horz">
            <a:normAutofit/>
          </a:bodyPr>
          <a:lstStyle/>
          <a:p>
            <a:pPr marL="0" marR="0" lvl="0" indent="0" algn="ctr" defTabSz="914400" rtl="0" eaLnBrk="1" fontAlgn="auto" latinLnBrk="0" hangingPunct="1">
              <a:lnSpc>
                <a:spcPct val="100000"/>
              </a:lnSpc>
              <a:spcBef>
                <a:spcPts val="600"/>
              </a:spcBef>
              <a:spcAft>
                <a:spcPts val="0"/>
              </a:spcAft>
              <a:buClr>
                <a:schemeClr val="tx1">
                  <a:shade val="95000"/>
                </a:schemeClr>
              </a:buClr>
              <a:buSzPct val="65000"/>
              <a:buFont typeface="Wingdings 2"/>
              <a:buNone/>
              <a:tabLst/>
              <a:defRPr/>
            </a:pPr>
            <a:r>
              <a:rPr kumimoji="0" lang="en-US" sz="16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Mail@LehmanLaw.com</a:t>
            </a:r>
            <a:endParaRPr kumimoji="0" lang="en-US"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xmlns="" val="32613813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Direct Selling in China</a:t>
            </a:r>
            <a:endParaRPr lang="en-US" dirty="0"/>
          </a:p>
        </p:txBody>
      </p:sp>
      <p:cxnSp>
        <p:nvCxnSpPr>
          <p:cNvPr id="12" name="Straight Connector 11"/>
          <p:cNvCxnSpPr/>
          <p:nvPr/>
        </p:nvCxnSpPr>
        <p:spPr>
          <a:xfrm>
            <a:off x="838199" y="1355196"/>
            <a:ext cx="11353801" cy="15347"/>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pic>
        <p:nvPicPr>
          <p:cNvPr id="16" name="Picture 1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978092" y="5655734"/>
            <a:ext cx="1095375" cy="1095375"/>
          </a:xfrm>
          <a:prstGeom prst="rect">
            <a:avLst/>
          </a:prstGeom>
        </p:spPr>
      </p:pic>
      <p:sp>
        <p:nvSpPr>
          <p:cNvPr id="6" name="Subtitle 2"/>
          <p:cNvSpPr txBox="1">
            <a:spLocks/>
          </p:cNvSpPr>
          <p:nvPr/>
        </p:nvSpPr>
        <p:spPr>
          <a:xfrm>
            <a:off x="611526" y="1634409"/>
            <a:ext cx="10052516" cy="4469508"/>
          </a:xfrm>
          <a:prstGeom prst="rect">
            <a:avLst/>
          </a:prstGeom>
          <a:solidFill>
            <a:srgbClr val="DCE6F2">
              <a:alpha val="10196"/>
            </a:srgbClr>
          </a:solidFill>
          <a:ln>
            <a:solidFill>
              <a:schemeClr val="accent1"/>
            </a:solidFill>
          </a:ln>
          <a:effectLst>
            <a:outerShdw blurRad="50800" dist="38100" dir="2700000" algn="tl" rotWithShape="0">
              <a:prstClr val="black">
                <a:alpha val="40000"/>
              </a:prstClr>
            </a:outerShdw>
          </a:effectLst>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buNone/>
            </a:pPr>
            <a:r>
              <a:rPr lang="en-US" b="1" dirty="0" smtClean="0">
                <a:latin typeface="Times New Roman" pitchFamily="18" charset="0"/>
                <a:cs typeface="Times New Roman" pitchFamily="18" charset="0"/>
              </a:rPr>
              <a:t>Manpower:</a:t>
            </a:r>
          </a:p>
          <a:p>
            <a:pPr marL="0" indent="0" algn="just">
              <a:lnSpc>
                <a:spcPct val="110000"/>
              </a:lnSpc>
              <a:spcBef>
                <a:spcPts val="0"/>
              </a:spcBef>
              <a:buNone/>
            </a:pPr>
            <a:endParaRPr lang="en-US" sz="1600" dirty="0" smtClean="0">
              <a:latin typeface="Times New Roman" pitchFamily="18" charset="0"/>
              <a:cs typeface="Times New Roman" pitchFamily="18" charset="0"/>
            </a:endParaRPr>
          </a:p>
          <a:p>
            <a:pPr>
              <a:buNone/>
            </a:pPr>
            <a:r>
              <a:rPr lang="en-US" altLang="zh-CN" sz="2000" dirty="0" smtClean="0">
                <a:latin typeface="Times New Roman" pitchFamily="18" charset="0"/>
                <a:cs typeface="Times New Roman" pitchFamily="18" charset="0"/>
              </a:rPr>
              <a:t>The following persons may not be recruited as direct sellers</a:t>
            </a:r>
            <a:r>
              <a:rPr lang="zh-CN" altLang="zh-CN" sz="2000" dirty="0" smtClean="0">
                <a:latin typeface="Times New Roman" pitchFamily="18" charset="0"/>
                <a:cs typeface="Times New Roman" pitchFamily="18" charset="0"/>
              </a:rPr>
              <a:t>：</a:t>
            </a:r>
          </a:p>
          <a:p>
            <a:r>
              <a:rPr lang="en-US" altLang="zh-CN" sz="2000" dirty="0" smtClean="0">
                <a:latin typeface="Times New Roman" pitchFamily="18" charset="0"/>
                <a:cs typeface="Times New Roman" pitchFamily="18" charset="0"/>
              </a:rPr>
              <a:t>persons under the age of 18;</a:t>
            </a:r>
            <a:endParaRPr lang="zh-CN" altLang="zh-CN" sz="2000" dirty="0" smtClean="0">
              <a:latin typeface="Times New Roman" pitchFamily="18" charset="0"/>
              <a:cs typeface="Times New Roman" pitchFamily="18" charset="0"/>
            </a:endParaRPr>
          </a:p>
          <a:p>
            <a:r>
              <a:rPr lang="en-US" altLang="zh-CN" sz="2000" dirty="0" smtClean="0">
                <a:latin typeface="Times New Roman" pitchFamily="18" charset="0"/>
                <a:cs typeface="Times New Roman" pitchFamily="18" charset="0"/>
              </a:rPr>
              <a:t>persons that have no or limited capacity for civil acts;</a:t>
            </a:r>
            <a:endParaRPr lang="zh-CN" altLang="zh-CN" sz="2000" dirty="0" smtClean="0">
              <a:latin typeface="Times New Roman" pitchFamily="18" charset="0"/>
              <a:cs typeface="Times New Roman" pitchFamily="18" charset="0"/>
            </a:endParaRPr>
          </a:p>
          <a:p>
            <a:r>
              <a:rPr lang="en-US" altLang="zh-CN" sz="2000" dirty="0" smtClean="0">
                <a:latin typeface="Times New Roman" pitchFamily="18" charset="0"/>
                <a:cs typeface="Times New Roman" pitchFamily="18" charset="0"/>
              </a:rPr>
              <a:t>enrolled full-time students;</a:t>
            </a:r>
            <a:endParaRPr lang="zh-CN" altLang="zh-CN" sz="2000" dirty="0" smtClean="0">
              <a:latin typeface="Times New Roman" pitchFamily="18" charset="0"/>
              <a:cs typeface="Times New Roman" pitchFamily="18" charset="0"/>
            </a:endParaRPr>
          </a:p>
          <a:p>
            <a:r>
              <a:rPr lang="en-US" altLang="zh-CN" sz="2000" dirty="0" smtClean="0">
                <a:latin typeface="Times New Roman" pitchFamily="18" charset="0"/>
                <a:cs typeface="Times New Roman" pitchFamily="18" charset="0"/>
              </a:rPr>
              <a:t>teachers, medical practitioners, civil servants and military personnel in active service;</a:t>
            </a:r>
            <a:endParaRPr lang="zh-CN" altLang="zh-CN" sz="2000" dirty="0" smtClean="0">
              <a:latin typeface="Times New Roman" pitchFamily="18" charset="0"/>
              <a:cs typeface="Times New Roman" pitchFamily="18" charset="0"/>
            </a:endParaRPr>
          </a:p>
          <a:p>
            <a:r>
              <a:rPr lang="en-US" altLang="zh-CN" sz="2000" dirty="0" smtClean="0">
                <a:latin typeface="Times New Roman" pitchFamily="18" charset="0"/>
                <a:cs typeface="Times New Roman" pitchFamily="18" charset="0"/>
              </a:rPr>
              <a:t>official employees of the direct selling enterprise;</a:t>
            </a:r>
            <a:endParaRPr lang="zh-CN" altLang="zh-CN" sz="2000" dirty="0" smtClean="0">
              <a:latin typeface="Times New Roman" pitchFamily="18" charset="0"/>
              <a:cs typeface="Times New Roman" pitchFamily="18" charset="0"/>
            </a:endParaRPr>
          </a:p>
          <a:p>
            <a:r>
              <a:rPr lang="en-US" altLang="zh-CN" sz="2000" dirty="0" smtClean="0">
                <a:latin typeface="Times New Roman" pitchFamily="18" charset="0"/>
                <a:cs typeface="Times New Roman" pitchFamily="18" charset="0"/>
              </a:rPr>
              <a:t>foreigners; and</a:t>
            </a:r>
            <a:endParaRPr lang="zh-CN" altLang="zh-CN" sz="2000" dirty="0" smtClean="0">
              <a:latin typeface="Times New Roman" pitchFamily="18" charset="0"/>
              <a:cs typeface="Times New Roman" pitchFamily="18" charset="0"/>
            </a:endParaRPr>
          </a:p>
          <a:p>
            <a:r>
              <a:rPr lang="en-US" altLang="zh-CN" sz="2000" dirty="0" smtClean="0">
                <a:latin typeface="Times New Roman" pitchFamily="18" charset="0"/>
                <a:cs typeface="Times New Roman" pitchFamily="18" charset="0"/>
              </a:rPr>
              <a:t>persons that are forbidden by laws or administrative regulations to hold concurrent posts.</a:t>
            </a:r>
            <a:endParaRPr lang="zh-CN" altLang="zh-CN" sz="2000" dirty="0" smtClean="0">
              <a:latin typeface="Times New Roman" pitchFamily="18" charset="0"/>
              <a:cs typeface="Times New Roman" pitchFamily="18" charset="0"/>
            </a:endParaRPr>
          </a:p>
          <a:p>
            <a:pPr>
              <a:buNone/>
            </a:pPr>
            <a:endParaRPr lang="en-US" altLang="zh-CN" sz="2000" dirty="0" smtClean="0">
              <a:latin typeface="Times New Roman" pitchFamily="18" charset="0"/>
              <a:cs typeface="Times New Roman" pitchFamily="18" charset="0"/>
            </a:endParaRPr>
          </a:p>
          <a:p>
            <a:pPr marL="0" indent="0" algn="just">
              <a:buNone/>
              <a:tabLst>
                <a:tab pos="9690100" algn="l"/>
              </a:tabLst>
            </a:pPr>
            <a:r>
              <a:rPr lang="en-US" altLang="zh-CN" sz="2000" dirty="0" smtClean="0">
                <a:latin typeface="Times New Roman" pitchFamily="18" charset="0"/>
                <a:cs typeface="Times New Roman" pitchFamily="18" charset="0"/>
              </a:rPr>
              <a:t>A Direct Selling Enterprise and its branches shall sign a marketing contract with every Direct Seller they recruit, shall conduct business training and examination on the Direct Sellers it intends to recruit, and shall issue direct seller certificates to them after they pass the examination.  </a:t>
            </a:r>
            <a:r>
              <a:rPr lang="en-US" altLang="zh-CN" sz="2000" u="sng" dirty="0" smtClean="0">
                <a:latin typeface="Times New Roman" pitchFamily="18" charset="0"/>
                <a:cs typeface="Times New Roman" pitchFamily="18" charset="0"/>
              </a:rPr>
              <a:t>No one may carry out Direct Selling activities without signed marketing contracts or obtaining a Direct Seller certificate.</a:t>
            </a:r>
            <a:endParaRPr lang="zh-CN" altLang="zh-CN" sz="2000" u="sng" dirty="0">
              <a:latin typeface="Times New Roman" pitchFamily="18" charset="0"/>
              <a:cs typeface="Times New Roman" pitchFamily="18" charset="0"/>
            </a:endParaRPr>
          </a:p>
        </p:txBody>
      </p:sp>
      <p:sp>
        <p:nvSpPr>
          <p:cNvPr id="7" name="Subtitle 2"/>
          <p:cNvSpPr txBox="1">
            <a:spLocks/>
          </p:cNvSpPr>
          <p:nvPr/>
        </p:nvSpPr>
        <p:spPr>
          <a:xfrm>
            <a:off x="239486" y="6208817"/>
            <a:ext cx="2408711" cy="405740"/>
          </a:xfrm>
          <a:prstGeom prst="rect">
            <a:avLst/>
          </a:prstGeom>
          <a:noFill/>
          <a:ln>
            <a:noFill/>
          </a:ln>
          <a:effectLst>
            <a:outerShdw blurRad="50800" dist="38100" dir="2700000" algn="tl" rotWithShape="0">
              <a:prstClr val="black">
                <a:alpha val="40000"/>
              </a:prstClr>
            </a:outerShdw>
          </a:effectLst>
        </p:spPr>
        <p:txBody>
          <a:bodyPr vert="horz">
            <a:normAutofit/>
          </a:bodyPr>
          <a:lstStyle/>
          <a:p>
            <a:pPr marL="0" marR="0" lvl="0" indent="0" algn="ctr" defTabSz="914400" rtl="0" eaLnBrk="1" fontAlgn="auto" latinLnBrk="0" hangingPunct="1">
              <a:lnSpc>
                <a:spcPct val="100000"/>
              </a:lnSpc>
              <a:spcBef>
                <a:spcPts val="600"/>
              </a:spcBef>
              <a:spcAft>
                <a:spcPts val="0"/>
              </a:spcAft>
              <a:buClr>
                <a:schemeClr val="tx1">
                  <a:shade val="95000"/>
                </a:schemeClr>
              </a:buClr>
              <a:buSzPct val="65000"/>
              <a:buFont typeface="Wingdings 2"/>
              <a:buNone/>
              <a:tabLst/>
              <a:defRPr/>
            </a:pPr>
            <a:r>
              <a:rPr kumimoji="0" lang="en-US" sz="16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Mail@LehmanLaw.com</a:t>
            </a:r>
            <a:endParaRPr kumimoji="0" lang="en-US"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xmlns="" val="32613813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Direct Selling in China</a:t>
            </a:r>
            <a:endParaRPr lang="en-US" dirty="0"/>
          </a:p>
        </p:txBody>
      </p:sp>
      <p:cxnSp>
        <p:nvCxnSpPr>
          <p:cNvPr id="12" name="Straight Connector 11"/>
          <p:cNvCxnSpPr/>
          <p:nvPr/>
        </p:nvCxnSpPr>
        <p:spPr>
          <a:xfrm>
            <a:off x="838199" y="1355196"/>
            <a:ext cx="11353801" cy="15347"/>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pic>
        <p:nvPicPr>
          <p:cNvPr id="16" name="Picture 1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978092" y="5655734"/>
            <a:ext cx="1095375" cy="1095375"/>
          </a:xfrm>
          <a:prstGeom prst="rect">
            <a:avLst/>
          </a:prstGeom>
        </p:spPr>
      </p:pic>
      <p:sp>
        <p:nvSpPr>
          <p:cNvPr id="6" name="Subtitle 2"/>
          <p:cNvSpPr txBox="1">
            <a:spLocks/>
          </p:cNvSpPr>
          <p:nvPr/>
        </p:nvSpPr>
        <p:spPr>
          <a:xfrm>
            <a:off x="427512" y="1634408"/>
            <a:ext cx="10379033" cy="4374505"/>
          </a:xfrm>
          <a:prstGeom prst="rect">
            <a:avLst/>
          </a:prstGeom>
          <a:solidFill>
            <a:srgbClr val="DCE6F2">
              <a:alpha val="10196"/>
            </a:srgbClr>
          </a:solidFill>
          <a:ln>
            <a:solidFill>
              <a:schemeClr val="accent1"/>
            </a:solidFill>
          </a:ln>
          <a:effectLst>
            <a:outerShdw blurRad="50800" dist="38100" dir="2700000" algn="tl" rotWithShape="0">
              <a:prstClr val="black">
                <a:alpha val="40000"/>
              </a:prstClr>
            </a:outerShdw>
          </a:effectLst>
        </p:spPr>
        <p:txBody>
          <a:bodyPr vert="horz" lIns="91440" tIns="45720" rIns="91440" bIns="45720" numCol="2"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buNone/>
            </a:pPr>
            <a:r>
              <a:rPr lang="en-US" b="1" dirty="0" smtClean="0">
                <a:latin typeface="Times New Roman" pitchFamily="18" charset="0"/>
                <a:cs typeface="Times New Roman" pitchFamily="18" charset="0"/>
              </a:rPr>
              <a:t>Mandatory Information Reporting System:</a:t>
            </a:r>
          </a:p>
          <a:p>
            <a:pPr marL="0" indent="0" algn="just">
              <a:lnSpc>
                <a:spcPct val="110000"/>
              </a:lnSpc>
              <a:spcBef>
                <a:spcPts val="0"/>
              </a:spcBef>
              <a:buNone/>
            </a:pPr>
            <a:endParaRPr lang="en-US" sz="1600" dirty="0" smtClean="0">
              <a:latin typeface="Times New Roman" pitchFamily="18" charset="0"/>
              <a:cs typeface="Times New Roman" pitchFamily="18" charset="0"/>
            </a:endParaRPr>
          </a:p>
          <a:p>
            <a:pPr algn="just">
              <a:buNone/>
            </a:pPr>
            <a:r>
              <a:rPr lang="en-US" altLang="zh-CN" sz="2000" dirty="0" smtClean="0"/>
              <a:t>Total number of Direct Sellers of the direct selling enterprise, Including</a:t>
            </a:r>
          </a:p>
          <a:p>
            <a:pPr algn="just">
              <a:lnSpc>
                <a:spcPct val="120000"/>
              </a:lnSpc>
              <a:spcBef>
                <a:spcPts val="0"/>
              </a:spcBef>
              <a:tabLst>
                <a:tab pos="4845050" algn="l"/>
              </a:tabLst>
            </a:pPr>
            <a:r>
              <a:rPr lang="en-US" altLang="zh-CN" sz="2000" dirty="0" smtClean="0"/>
              <a:t>Names of Each Direct Seller</a:t>
            </a:r>
          </a:p>
          <a:p>
            <a:pPr algn="just">
              <a:lnSpc>
                <a:spcPct val="120000"/>
              </a:lnSpc>
              <a:spcBef>
                <a:spcPts val="0"/>
              </a:spcBef>
              <a:tabLst>
                <a:tab pos="4845050" algn="l"/>
              </a:tabLst>
            </a:pPr>
            <a:r>
              <a:rPr lang="en-US" altLang="zh-CN" sz="2000" dirty="0" smtClean="0"/>
              <a:t>Direct Sellers Certificate Serial Number</a:t>
            </a:r>
          </a:p>
          <a:p>
            <a:pPr algn="just">
              <a:lnSpc>
                <a:spcPct val="120000"/>
              </a:lnSpc>
              <a:spcBef>
                <a:spcPts val="0"/>
              </a:spcBef>
              <a:tabLst>
                <a:tab pos="4845050" algn="l"/>
              </a:tabLst>
            </a:pPr>
            <a:r>
              <a:rPr lang="en-US" altLang="zh-CN" sz="2000" dirty="0" smtClean="0"/>
              <a:t>Occupation of the Direct Seller </a:t>
            </a:r>
          </a:p>
          <a:p>
            <a:pPr algn="just">
              <a:lnSpc>
                <a:spcPct val="120000"/>
              </a:lnSpc>
              <a:spcBef>
                <a:spcPts val="0"/>
              </a:spcBef>
              <a:tabLst>
                <a:tab pos="4845050" algn="l"/>
              </a:tabLst>
            </a:pPr>
            <a:r>
              <a:rPr lang="en-US" altLang="zh-CN" sz="2000" dirty="0" smtClean="0"/>
              <a:t>List of all former Direct Sellers</a:t>
            </a:r>
          </a:p>
          <a:p>
            <a:pPr marL="0" indent="0" algn="just">
              <a:buNone/>
              <a:tabLst>
                <a:tab pos="4845050" algn="l"/>
              </a:tabLst>
            </a:pPr>
            <a:r>
              <a:rPr lang="en-US" altLang="zh-CN" sz="2000" dirty="0" smtClean="0"/>
              <a:t>A record of the individuals in charge of the Enterprise, its branches, and the Service Unit., Including: name, address, contact info for all. </a:t>
            </a:r>
          </a:p>
          <a:p>
            <a:pPr marL="0" indent="0" algn="just">
              <a:buNone/>
              <a:tabLst>
                <a:tab pos="4845050" algn="l"/>
              </a:tabLst>
            </a:pPr>
            <a:r>
              <a:rPr lang="en-US" altLang="zh-CN" sz="2000" dirty="0" smtClean="0"/>
              <a:t/>
            </a:r>
            <a:br>
              <a:rPr lang="en-US" altLang="zh-CN" sz="2000" dirty="0" smtClean="0"/>
            </a:br>
            <a:r>
              <a:rPr lang="en-US" altLang="zh-CN" sz="2000" dirty="0" smtClean="0"/>
              <a:t>List of all products sold, retail price, and  specifications of the products including major components etc.</a:t>
            </a:r>
          </a:p>
          <a:p>
            <a:pPr>
              <a:buNone/>
            </a:pPr>
            <a:r>
              <a:rPr lang="en-US" altLang="zh-CN" sz="2000" dirty="0" smtClean="0"/>
              <a:t/>
            </a:r>
            <a:br>
              <a:rPr lang="en-US" altLang="zh-CN" sz="2000" dirty="0" smtClean="0"/>
            </a:br>
            <a:endParaRPr lang="en-US" altLang="zh-CN" sz="2000" dirty="0" smtClean="0"/>
          </a:p>
          <a:p>
            <a:pPr marL="273050" indent="0" algn="just">
              <a:buNone/>
            </a:pPr>
            <a:r>
              <a:rPr lang="en-US" altLang="zh-CN" sz="2000" dirty="0" smtClean="0"/>
              <a:t>A detailed explanation of the reward calculation and incentive system for Direct Sellers.</a:t>
            </a:r>
          </a:p>
          <a:p>
            <a:pPr marL="273050" indent="0" algn="just">
              <a:buNone/>
            </a:pPr>
            <a:r>
              <a:rPr lang="en-US" altLang="zh-CN" sz="2000" dirty="0" smtClean="0"/>
              <a:t>Explanation of the refund or exchange measures for products, including relevant address.</a:t>
            </a:r>
            <a:endParaRPr lang="zh-CN" altLang="zh-CN" sz="2000" dirty="0" smtClean="0"/>
          </a:p>
          <a:p>
            <a:pPr marL="273050" indent="0" algn="just">
              <a:buNone/>
            </a:pPr>
            <a:r>
              <a:rPr lang="en-US" altLang="zh-CN" sz="2000" dirty="0" smtClean="0"/>
              <a:t>Telephone “hot line” of the Service Department for customers' complaints and product disposal procedures.</a:t>
            </a:r>
            <a:endParaRPr lang="zh-CN" altLang="zh-CN" sz="2000" dirty="0" smtClean="0"/>
          </a:p>
          <a:p>
            <a:pPr marL="273050" indent="0" algn="just">
              <a:buNone/>
            </a:pPr>
            <a:r>
              <a:rPr lang="en-US" altLang="zh-CN" sz="2000" dirty="0" smtClean="0"/>
              <a:t>Explanation of the rights and responsibilities of the Direct Selling enterprise and  of Direct Sellers, including the contract termination system, refund and exchange measures, reward calculation and incentive system, legal liability and other related issues in accordance with the Direct Selling contract.</a:t>
            </a:r>
            <a:endParaRPr lang="zh-CN" altLang="zh-CN" sz="2000" dirty="0" smtClean="0"/>
          </a:p>
          <a:p>
            <a:pPr marL="273050" indent="0" algn="just">
              <a:buNone/>
            </a:pPr>
            <a:r>
              <a:rPr lang="en-US" altLang="zh-CN" sz="2000" dirty="0" smtClean="0"/>
              <a:t>List of Direct Selling trainers, and explanation of the training and exam scheme for Direct Sellers.</a:t>
            </a:r>
            <a:endParaRPr lang="zh-CN" altLang="zh-CN" sz="2000" dirty="0" smtClean="0"/>
          </a:p>
          <a:p>
            <a:pPr marL="273050" indent="0" algn="just">
              <a:buNone/>
            </a:pPr>
            <a:r>
              <a:rPr lang="en-US" altLang="zh-CN" sz="2000" dirty="0" smtClean="0"/>
              <a:t>Any litigation or arbitration related to enterprises.</a:t>
            </a:r>
            <a:endParaRPr lang="zh-CN" altLang="zh-CN" sz="2000" u="sng" dirty="0">
              <a:latin typeface="Times New Roman" pitchFamily="18" charset="0"/>
              <a:cs typeface="Times New Roman" pitchFamily="18" charset="0"/>
            </a:endParaRPr>
          </a:p>
        </p:txBody>
      </p:sp>
      <p:sp>
        <p:nvSpPr>
          <p:cNvPr id="7" name="Subtitle 2"/>
          <p:cNvSpPr txBox="1">
            <a:spLocks/>
          </p:cNvSpPr>
          <p:nvPr/>
        </p:nvSpPr>
        <p:spPr>
          <a:xfrm>
            <a:off x="239486" y="6208817"/>
            <a:ext cx="2408711" cy="405740"/>
          </a:xfrm>
          <a:prstGeom prst="rect">
            <a:avLst/>
          </a:prstGeom>
          <a:noFill/>
          <a:ln>
            <a:noFill/>
          </a:ln>
          <a:effectLst>
            <a:outerShdw blurRad="50800" dist="38100" dir="2700000" algn="tl" rotWithShape="0">
              <a:prstClr val="black">
                <a:alpha val="40000"/>
              </a:prstClr>
            </a:outerShdw>
          </a:effectLst>
        </p:spPr>
        <p:txBody>
          <a:bodyPr vert="horz">
            <a:normAutofit/>
          </a:bodyPr>
          <a:lstStyle/>
          <a:p>
            <a:pPr marL="0" marR="0" lvl="0" indent="0" algn="ctr" defTabSz="914400" rtl="0" eaLnBrk="1" fontAlgn="auto" latinLnBrk="0" hangingPunct="1">
              <a:lnSpc>
                <a:spcPct val="100000"/>
              </a:lnSpc>
              <a:spcBef>
                <a:spcPts val="600"/>
              </a:spcBef>
              <a:spcAft>
                <a:spcPts val="0"/>
              </a:spcAft>
              <a:buClr>
                <a:schemeClr val="tx1">
                  <a:shade val="95000"/>
                </a:schemeClr>
              </a:buClr>
              <a:buSzPct val="65000"/>
              <a:buFont typeface="Wingdings 2"/>
              <a:buNone/>
              <a:tabLst/>
              <a:defRPr/>
            </a:pPr>
            <a:r>
              <a:rPr kumimoji="0" lang="en-US" sz="16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Mail@LehmanLaw.com</a:t>
            </a:r>
            <a:endParaRPr kumimoji="0" lang="en-US"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xmlns="" val="32613813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Direct Selling in China</a:t>
            </a:r>
            <a:endParaRPr lang="en-US" dirty="0"/>
          </a:p>
        </p:txBody>
      </p:sp>
      <p:cxnSp>
        <p:nvCxnSpPr>
          <p:cNvPr id="12" name="Straight Connector 11"/>
          <p:cNvCxnSpPr/>
          <p:nvPr/>
        </p:nvCxnSpPr>
        <p:spPr>
          <a:xfrm>
            <a:off x="838199" y="1355196"/>
            <a:ext cx="11353801" cy="15347"/>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pic>
        <p:nvPicPr>
          <p:cNvPr id="16" name="Picture 1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978092" y="5655734"/>
            <a:ext cx="1095375" cy="1095375"/>
          </a:xfrm>
          <a:prstGeom prst="rect">
            <a:avLst/>
          </a:prstGeom>
        </p:spPr>
      </p:pic>
      <p:sp>
        <p:nvSpPr>
          <p:cNvPr id="6" name="Subtitle 2"/>
          <p:cNvSpPr txBox="1">
            <a:spLocks/>
          </p:cNvSpPr>
          <p:nvPr/>
        </p:nvSpPr>
        <p:spPr>
          <a:xfrm>
            <a:off x="860906" y="1610658"/>
            <a:ext cx="9803135" cy="4493259"/>
          </a:xfrm>
          <a:prstGeom prst="rect">
            <a:avLst/>
          </a:prstGeom>
          <a:solidFill>
            <a:srgbClr val="DCE6F2">
              <a:alpha val="10196"/>
            </a:srgbClr>
          </a:solidFill>
          <a:ln>
            <a:solidFill>
              <a:schemeClr val="accent1"/>
            </a:solidFill>
          </a:ln>
          <a:effectLst>
            <a:outerShdw blurRad="50800" dist="38100" dir="2700000" algn="tl" rotWithShape="0">
              <a:prstClr val="black">
                <a:alpha val="40000"/>
              </a:prstClr>
            </a:outerShdw>
          </a:effectLst>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buNone/>
            </a:pPr>
            <a:r>
              <a:rPr lang="en-US" b="1" dirty="0" smtClean="0">
                <a:latin typeface="Times New Roman" pitchFamily="18" charset="0"/>
                <a:cs typeface="Times New Roman" pitchFamily="18" charset="0"/>
              </a:rPr>
              <a:t>Daily Business Operations:</a:t>
            </a:r>
          </a:p>
          <a:p>
            <a:pPr marL="0" indent="0" algn="just">
              <a:lnSpc>
                <a:spcPct val="110000"/>
              </a:lnSpc>
              <a:spcBef>
                <a:spcPts val="0"/>
              </a:spcBef>
              <a:buNone/>
            </a:pPr>
            <a:endParaRPr lang="en-US" sz="1600" dirty="0" smtClean="0">
              <a:latin typeface="Times New Roman" pitchFamily="18" charset="0"/>
              <a:cs typeface="Times New Roman" pitchFamily="18" charset="0"/>
            </a:endParaRPr>
          </a:p>
          <a:p>
            <a:pPr lvl="0">
              <a:buNone/>
            </a:pPr>
            <a:r>
              <a:rPr lang="en-US" altLang="zh-CN" sz="2000" b="1" dirty="0" smtClean="0">
                <a:latin typeface="Times New Roman" pitchFamily="18" charset="0"/>
                <a:cs typeface="Times New Roman" pitchFamily="18" charset="0"/>
              </a:rPr>
              <a:t>Requirements of Direct Sellers:</a:t>
            </a:r>
            <a:endParaRPr lang="zh-CN" altLang="zh-CN" sz="2000" dirty="0" smtClean="0">
              <a:latin typeface="Times New Roman" pitchFamily="18" charset="0"/>
              <a:cs typeface="Times New Roman" pitchFamily="18" charset="0"/>
            </a:endParaRPr>
          </a:p>
          <a:p>
            <a:pPr>
              <a:buNone/>
            </a:pPr>
            <a:r>
              <a:rPr lang="en-US" altLang="zh-CN" sz="2000" dirty="0" smtClean="0">
                <a:latin typeface="Times New Roman" pitchFamily="18" charset="0"/>
                <a:cs typeface="Times New Roman" pitchFamily="18" charset="0"/>
              </a:rPr>
              <a:t>Direct sellers shall comply with the following provisions when marketing products to consumers</a:t>
            </a:r>
            <a:r>
              <a:rPr lang="zh-CN" altLang="zh-CN" sz="2000" dirty="0" smtClean="0">
                <a:latin typeface="Times New Roman" pitchFamily="18" charset="0"/>
                <a:cs typeface="Times New Roman" pitchFamily="18" charset="0"/>
              </a:rPr>
              <a:t>：</a:t>
            </a:r>
          </a:p>
          <a:p>
            <a:pPr algn="just"/>
            <a:r>
              <a:rPr lang="en-US" altLang="zh-CN" sz="2000" dirty="0" smtClean="0">
                <a:latin typeface="Times New Roman" pitchFamily="18" charset="0"/>
                <a:cs typeface="Times New Roman" pitchFamily="18" charset="0"/>
              </a:rPr>
              <a:t>Must show direct seller certificate and marketing contract;</a:t>
            </a:r>
            <a:endParaRPr lang="zh-CN" altLang="zh-CN" sz="2000" dirty="0" smtClean="0">
              <a:latin typeface="Times New Roman" pitchFamily="18" charset="0"/>
              <a:cs typeface="Times New Roman" pitchFamily="18" charset="0"/>
            </a:endParaRPr>
          </a:p>
          <a:p>
            <a:pPr algn="just"/>
            <a:r>
              <a:rPr lang="en-US" altLang="zh-CN" sz="2000" dirty="0" smtClean="0">
                <a:latin typeface="Times New Roman" pitchFamily="18" charset="0"/>
                <a:cs typeface="Times New Roman" pitchFamily="18" charset="0"/>
              </a:rPr>
              <a:t>May not enter the premises of a consumer to market products in a forcible manner without the permission of the consumer, and shall discontinue the marketing activity and leave the premises of the consumer immediately upon the request of the consumer;</a:t>
            </a:r>
            <a:endParaRPr lang="zh-CN" altLang="zh-CN" sz="2000" dirty="0" smtClean="0">
              <a:latin typeface="Times New Roman" pitchFamily="18" charset="0"/>
              <a:cs typeface="Times New Roman" pitchFamily="18" charset="0"/>
            </a:endParaRPr>
          </a:p>
          <a:p>
            <a:pPr algn="just"/>
            <a:r>
              <a:rPr lang="en-US" altLang="zh-CN" sz="2000" dirty="0" smtClean="0">
                <a:latin typeface="Times New Roman" pitchFamily="18" charset="0"/>
                <a:cs typeface="Times New Roman" pitchFamily="18" charset="0"/>
              </a:rPr>
              <a:t>Before closing a deal, Direct Seller shall explain the product return policy of the enterprise to the consumer in detail; and</a:t>
            </a:r>
            <a:endParaRPr lang="zh-CN" altLang="zh-CN" sz="2000" dirty="0" smtClean="0">
              <a:latin typeface="Times New Roman" pitchFamily="18" charset="0"/>
              <a:cs typeface="Times New Roman" pitchFamily="18" charset="0"/>
            </a:endParaRPr>
          </a:p>
          <a:p>
            <a:pPr algn="just"/>
            <a:r>
              <a:rPr lang="en-US" altLang="zh-CN" sz="2000" dirty="0" smtClean="0">
                <a:latin typeface="Times New Roman" pitchFamily="18" charset="0"/>
                <a:cs typeface="Times New Roman" pitchFamily="18" charset="0"/>
              </a:rPr>
              <a:t>After closing a deal, Direct Seller shall provide the consumer with an invoice and a sales voucher containing such particulars as the goods return policy and the address and telephone number of the local service outlets of the Direct Selling enterprise.</a:t>
            </a:r>
            <a:endParaRPr lang="zh-CN" altLang="zh-CN" sz="2000" dirty="0" smtClean="0">
              <a:latin typeface="Times New Roman" pitchFamily="18" charset="0"/>
              <a:cs typeface="Times New Roman" pitchFamily="18" charset="0"/>
            </a:endParaRPr>
          </a:p>
          <a:p>
            <a:pPr algn="just"/>
            <a:r>
              <a:rPr lang="en-US" altLang="zh-CN" sz="2000" dirty="0" smtClean="0">
                <a:latin typeface="Times New Roman" pitchFamily="18" charset="0"/>
                <a:cs typeface="Times New Roman" pitchFamily="18" charset="0"/>
              </a:rPr>
              <a:t>Direct Sellers must market products to consumers at marked prices.</a:t>
            </a:r>
            <a:endParaRPr lang="zh-CN" altLang="zh-CN" sz="2000" dirty="0">
              <a:latin typeface="Times New Roman" pitchFamily="18" charset="0"/>
              <a:cs typeface="Times New Roman" pitchFamily="18" charset="0"/>
            </a:endParaRPr>
          </a:p>
        </p:txBody>
      </p:sp>
      <p:sp>
        <p:nvSpPr>
          <p:cNvPr id="7" name="Subtitle 2"/>
          <p:cNvSpPr txBox="1">
            <a:spLocks/>
          </p:cNvSpPr>
          <p:nvPr/>
        </p:nvSpPr>
        <p:spPr>
          <a:xfrm>
            <a:off x="239486" y="6208817"/>
            <a:ext cx="2408711" cy="405740"/>
          </a:xfrm>
          <a:prstGeom prst="rect">
            <a:avLst/>
          </a:prstGeom>
          <a:noFill/>
          <a:ln>
            <a:noFill/>
          </a:ln>
          <a:effectLst>
            <a:outerShdw blurRad="50800" dist="38100" dir="2700000" algn="tl" rotWithShape="0">
              <a:prstClr val="black">
                <a:alpha val="40000"/>
              </a:prstClr>
            </a:outerShdw>
          </a:effectLst>
        </p:spPr>
        <p:txBody>
          <a:bodyPr vert="horz">
            <a:normAutofit/>
          </a:bodyPr>
          <a:lstStyle/>
          <a:p>
            <a:pPr marL="0" marR="0" lvl="0" indent="0" algn="ctr" defTabSz="914400" rtl="0" eaLnBrk="1" fontAlgn="auto" latinLnBrk="0" hangingPunct="1">
              <a:lnSpc>
                <a:spcPct val="100000"/>
              </a:lnSpc>
              <a:spcBef>
                <a:spcPts val="600"/>
              </a:spcBef>
              <a:spcAft>
                <a:spcPts val="0"/>
              </a:spcAft>
              <a:buClr>
                <a:schemeClr val="tx1">
                  <a:shade val="95000"/>
                </a:schemeClr>
              </a:buClr>
              <a:buSzPct val="65000"/>
              <a:buFont typeface="Wingdings 2"/>
              <a:buNone/>
              <a:tabLst/>
              <a:defRPr/>
            </a:pPr>
            <a:r>
              <a:rPr kumimoji="0" lang="en-US" sz="16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Mail@LehmanLaw.com</a:t>
            </a:r>
            <a:endParaRPr kumimoji="0" lang="en-US"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xmlns="" val="32613813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Direct Selling in China</a:t>
            </a:r>
            <a:endParaRPr lang="en-US" dirty="0"/>
          </a:p>
        </p:txBody>
      </p:sp>
      <p:cxnSp>
        <p:nvCxnSpPr>
          <p:cNvPr id="12" name="Straight Connector 11"/>
          <p:cNvCxnSpPr/>
          <p:nvPr/>
        </p:nvCxnSpPr>
        <p:spPr>
          <a:xfrm>
            <a:off x="838199" y="1355196"/>
            <a:ext cx="11353801" cy="15347"/>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pic>
        <p:nvPicPr>
          <p:cNvPr id="16" name="Picture 1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978092" y="5655734"/>
            <a:ext cx="1095375" cy="1095375"/>
          </a:xfrm>
          <a:prstGeom prst="rect">
            <a:avLst/>
          </a:prstGeom>
        </p:spPr>
      </p:pic>
      <p:sp>
        <p:nvSpPr>
          <p:cNvPr id="6" name="Subtitle 2"/>
          <p:cNvSpPr txBox="1">
            <a:spLocks/>
          </p:cNvSpPr>
          <p:nvPr/>
        </p:nvSpPr>
        <p:spPr>
          <a:xfrm>
            <a:off x="944035" y="2133171"/>
            <a:ext cx="9446873" cy="2533831"/>
          </a:xfrm>
          <a:prstGeom prst="rect">
            <a:avLst/>
          </a:prstGeom>
          <a:solidFill>
            <a:srgbClr val="DCE6F2">
              <a:alpha val="10196"/>
            </a:srgbClr>
          </a:solidFill>
          <a:ln>
            <a:solidFill>
              <a:schemeClr val="accent1"/>
            </a:solidFill>
          </a:ln>
          <a:effectLst>
            <a:outerShdw blurRad="50800" dist="38100" dir="2700000" algn="tl" rotWithShape="0">
              <a:prstClr val="black">
                <a:alpha val="40000"/>
              </a:prstClr>
            </a:outerShdw>
          </a:effectLst>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buNone/>
            </a:pPr>
            <a:r>
              <a:rPr lang="en-US" b="1" dirty="0" smtClean="0">
                <a:latin typeface="Times New Roman" pitchFamily="18" charset="0"/>
                <a:cs typeface="Times New Roman" pitchFamily="18" charset="0"/>
              </a:rPr>
              <a:t>Daily Business Operations:</a:t>
            </a:r>
          </a:p>
          <a:p>
            <a:pPr lvl="0">
              <a:buNone/>
            </a:pPr>
            <a:r>
              <a:rPr lang="en-US" altLang="zh-CN" sz="2000" b="1" dirty="0" smtClean="0">
                <a:latin typeface="Times New Roman" pitchFamily="18" charset="0"/>
                <a:cs typeface="Times New Roman" pitchFamily="18" charset="0"/>
              </a:rPr>
              <a:t>Requirements of Direct Selling Enterprise:</a:t>
            </a:r>
            <a:endParaRPr lang="zh-CN" altLang="zh-CN" sz="2000" dirty="0" smtClean="0">
              <a:latin typeface="Times New Roman" pitchFamily="18" charset="0"/>
              <a:cs typeface="Times New Roman" pitchFamily="18" charset="0"/>
            </a:endParaRPr>
          </a:p>
          <a:p>
            <a:pPr marL="0" indent="0" algn="just">
              <a:buNone/>
            </a:pPr>
            <a:r>
              <a:rPr lang="en-US" altLang="zh-CN" sz="2000" dirty="0" smtClean="0"/>
              <a:t>The direct selling enterprises shall mark prices on direct selling products and such prices shall be consistent with the product prices displayed at the service outlets. Also, the direct selling enterprises shall set up and implement a goods replacement and return system for customers and an information filing and disclosure system for its own operations. </a:t>
            </a:r>
            <a:endParaRPr lang="zh-CN" altLang="zh-CN" sz="2000" dirty="0"/>
          </a:p>
        </p:txBody>
      </p:sp>
      <p:sp>
        <p:nvSpPr>
          <p:cNvPr id="7" name="Subtitle 2"/>
          <p:cNvSpPr txBox="1">
            <a:spLocks/>
          </p:cNvSpPr>
          <p:nvPr/>
        </p:nvSpPr>
        <p:spPr>
          <a:xfrm>
            <a:off x="239486" y="6208817"/>
            <a:ext cx="2408711" cy="405740"/>
          </a:xfrm>
          <a:prstGeom prst="rect">
            <a:avLst/>
          </a:prstGeom>
          <a:noFill/>
          <a:ln>
            <a:noFill/>
          </a:ln>
          <a:effectLst>
            <a:outerShdw blurRad="50800" dist="38100" dir="2700000" algn="tl" rotWithShape="0">
              <a:prstClr val="black">
                <a:alpha val="40000"/>
              </a:prstClr>
            </a:outerShdw>
          </a:effectLst>
        </p:spPr>
        <p:txBody>
          <a:bodyPr vert="horz">
            <a:normAutofit/>
          </a:bodyPr>
          <a:lstStyle/>
          <a:p>
            <a:pPr marL="0" marR="0" lvl="0" indent="0" algn="ctr" defTabSz="914400" rtl="0" eaLnBrk="1" fontAlgn="auto" latinLnBrk="0" hangingPunct="1">
              <a:lnSpc>
                <a:spcPct val="100000"/>
              </a:lnSpc>
              <a:spcBef>
                <a:spcPts val="600"/>
              </a:spcBef>
              <a:spcAft>
                <a:spcPts val="0"/>
              </a:spcAft>
              <a:buClr>
                <a:schemeClr val="tx1">
                  <a:shade val="95000"/>
                </a:schemeClr>
              </a:buClr>
              <a:buSzPct val="65000"/>
              <a:buFont typeface="Wingdings 2"/>
              <a:buNone/>
              <a:tabLst/>
              <a:defRPr/>
            </a:pPr>
            <a:r>
              <a:rPr kumimoji="0" lang="en-US" sz="16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Mail@LehmanLaw.com</a:t>
            </a:r>
            <a:endParaRPr kumimoji="0" lang="en-US"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xmlns="" val="32613813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891" y="353249"/>
            <a:ext cx="12773891" cy="1325563"/>
          </a:xfrm>
        </p:spPr>
        <p:txBody>
          <a:bodyPr>
            <a:normAutofit/>
          </a:bodyPr>
          <a:lstStyle/>
          <a:p>
            <a:r>
              <a:rPr lang="en-US" sz="3600" dirty="0" smtClean="0"/>
              <a:t>Ban on Pyramid-Selling and Multi-level Marketing</a:t>
            </a:r>
            <a:endParaRPr lang="en-US" sz="3600" dirty="0"/>
          </a:p>
        </p:txBody>
      </p:sp>
      <p:cxnSp>
        <p:nvCxnSpPr>
          <p:cNvPr id="12" name="Straight Connector 11"/>
          <p:cNvCxnSpPr/>
          <p:nvPr/>
        </p:nvCxnSpPr>
        <p:spPr>
          <a:xfrm>
            <a:off x="838199" y="1355196"/>
            <a:ext cx="11353801" cy="15347"/>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pic>
        <p:nvPicPr>
          <p:cNvPr id="16" name="Picture 1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978092" y="5655734"/>
            <a:ext cx="1095375" cy="1095375"/>
          </a:xfrm>
          <a:prstGeom prst="rect">
            <a:avLst/>
          </a:prstGeom>
        </p:spPr>
      </p:pic>
      <p:sp>
        <p:nvSpPr>
          <p:cNvPr id="6" name="Subtitle 2"/>
          <p:cNvSpPr txBox="1">
            <a:spLocks/>
          </p:cNvSpPr>
          <p:nvPr/>
        </p:nvSpPr>
        <p:spPr>
          <a:xfrm>
            <a:off x="587774" y="1610656"/>
            <a:ext cx="10111894" cy="4517012"/>
          </a:xfrm>
          <a:prstGeom prst="rect">
            <a:avLst/>
          </a:prstGeom>
          <a:solidFill>
            <a:srgbClr val="DCE6F2">
              <a:alpha val="10196"/>
            </a:srgbClr>
          </a:solidFill>
          <a:ln>
            <a:solidFill>
              <a:schemeClr val="accent1"/>
            </a:solidFill>
          </a:ln>
          <a:effectLst>
            <a:outerShdw blurRad="50800" dist="38100" dir="2700000" algn="tl" rotWithShape="0">
              <a:prstClr val="black">
                <a:alpha val="40000"/>
              </a:prstClr>
            </a:outerShdw>
          </a:effectLst>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None/>
            </a:pPr>
            <a:r>
              <a:rPr lang="en-US" altLang="zh-CN" dirty="0" smtClean="0">
                <a:latin typeface="Times New Roman" pitchFamily="18" charset="0"/>
                <a:cs typeface="Times New Roman" pitchFamily="18" charset="0"/>
              </a:rPr>
              <a:t>The 2005 </a:t>
            </a:r>
            <a:r>
              <a:rPr lang="en-US" altLang="zh-CN" u="sng" dirty="0" smtClean="0">
                <a:latin typeface="Times New Roman" pitchFamily="18" charset="0"/>
                <a:cs typeface="Times New Roman" pitchFamily="18" charset="0"/>
              </a:rPr>
              <a:t>Regulation on the Prohibition of Pyramid Selling</a:t>
            </a:r>
            <a:r>
              <a:rPr lang="en-US" altLang="zh-CN" dirty="0" smtClean="0">
                <a:latin typeface="Times New Roman" pitchFamily="18" charset="0"/>
                <a:cs typeface="Times New Roman" pitchFamily="18" charset="0"/>
              </a:rPr>
              <a:t> bans Pyramid-Selling and Multi-level Marketing schemes.</a:t>
            </a:r>
          </a:p>
          <a:p>
            <a:pPr marL="0" indent="0">
              <a:lnSpc>
                <a:spcPct val="120000"/>
              </a:lnSpc>
              <a:spcBef>
                <a:spcPts val="0"/>
              </a:spcBef>
              <a:buNone/>
            </a:pPr>
            <a:endParaRPr lang="en-US" altLang="zh-CN" dirty="0" smtClean="0">
              <a:latin typeface="Times New Roman" pitchFamily="18" charset="0"/>
              <a:cs typeface="Times New Roman" pitchFamily="18" charset="0"/>
            </a:endParaRPr>
          </a:p>
          <a:p>
            <a:pPr marL="0" lvl="0" indent="0">
              <a:buNone/>
            </a:pPr>
            <a:r>
              <a:rPr lang="en-US" altLang="zh-CN" b="1" dirty="0" smtClean="0">
                <a:latin typeface="Times New Roman" pitchFamily="18" charset="0"/>
                <a:cs typeface="Times New Roman" pitchFamily="18" charset="0"/>
              </a:rPr>
              <a:t>Acts Constituting Pyramid Selling under the law: </a:t>
            </a:r>
            <a:endParaRPr lang="zh-CN" altLang="zh-CN" dirty="0" smtClean="0">
              <a:latin typeface="Times New Roman" pitchFamily="18" charset="0"/>
              <a:cs typeface="Times New Roman" pitchFamily="18" charset="0"/>
            </a:endParaRPr>
          </a:p>
          <a:p>
            <a:pPr algn="just">
              <a:tabLst>
                <a:tab pos="9417050" algn="l"/>
                <a:tab pos="9772650" algn="l"/>
                <a:tab pos="9867900" algn="l"/>
              </a:tabLst>
            </a:pPr>
            <a:r>
              <a:rPr lang="en-US" altLang="zh-CN" dirty="0" smtClean="0">
                <a:latin typeface="Times New Roman" pitchFamily="18" charset="0"/>
                <a:cs typeface="Times New Roman" pitchFamily="18" charset="0"/>
              </a:rPr>
              <a:t>Organizers or operators sponsor persons and force the sponsored persons to sponsor other persons, and calculate and pay the remuneration based on the number of directly and indirectly sponsored persons; and</a:t>
            </a:r>
            <a:endParaRPr lang="zh-CN" altLang="zh-CN" dirty="0" smtClean="0">
              <a:latin typeface="Times New Roman" pitchFamily="18" charset="0"/>
              <a:cs typeface="Times New Roman" pitchFamily="18" charset="0"/>
            </a:endParaRPr>
          </a:p>
          <a:p>
            <a:pPr algn="just">
              <a:tabLst>
                <a:tab pos="9417050" algn="l"/>
                <a:tab pos="9772650" algn="l"/>
                <a:tab pos="9867900" algn="l"/>
              </a:tabLst>
            </a:pPr>
            <a:r>
              <a:rPr lang="en-US" altLang="zh-CN" dirty="0" smtClean="0">
                <a:latin typeface="Times New Roman" pitchFamily="18" charset="0"/>
                <a:cs typeface="Times New Roman" pitchFamily="18" charset="0"/>
              </a:rPr>
              <a:t>Organizers or operators sponsor persons, and force the sponsored persons to pay entry fee or pay entry fee in a disguised way such as the purchasing of products to qualify for the program; [Starter-Kits]</a:t>
            </a:r>
            <a:endParaRPr lang="zh-CN" altLang="zh-CN" dirty="0" smtClean="0">
              <a:latin typeface="Times New Roman" pitchFamily="18" charset="0"/>
              <a:cs typeface="Times New Roman" pitchFamily="18" charset="0"/>
            </a:endParaRPr>
          </a:p>
          <a:p>
            <a:pPr algn="just"/>
            <a:r>
              <a:rPr lang="en-US" altLang="zh-CN" dirty="0" smtClean="0">
                <a:latin typeface="Times New Roman" pitchFamily="18" charset="0"/>
                <a:cs typeface="Times New Roman" pitchFamily="18" charset="0"/>
              </a:rPr>
              <a:t>Organizers or operators sponsor persons, and force the sponsored persons to sponsor others to build up an up and down line relationship, and calculate and pay the remuneration to up line sponsors based on the sales of the down line.</a:t>
            </a:r>
            <a:endParaRPr lang="zh-CN" altLang="zh-CN" dirty="0" smtClean="0">
              <a:latin typeface="Times New Roman" pitchFamily="18" charset="0"/>
              <a:cs typeface="Times New Roman" pitchFamily="18" charset="0"/>
            </a:endParaRPr>
          </a:p>
          <a:p>
            <a:endParaRPr lang="zh-CN" altLang="zh-CN" dirty="0" smtClean="0"/>
          </a:p>
          <a:p>
            <a:pPr>
              <a:lnSpc>
                <a:spcPct val="120000"/>
              </a:lnSpc>
              <a:spcBef>
                <a:spcPts val="0"/>
              </a:spcBef>
              <a:buNone/>
            </a:pPr>
            <a:endParaRPr lang="zh-CN" altLang="zh-CN" dirty="0">
              <a:latin typeface="Times New Roman" pitchFamily="18" charset="0"/>
              <a:cs typeface="Times New Roman" pitchFamily="18" charset="0"/>
            </a:endParaRPr>
          </a:p>
        </p:txBody>
      </p:sp>
      <p:sp>
        <p:nvSpPr>
          <p:cNvPr id="7" name="Subtitle 2"/>
          <p:cNvSpPr txBox="1">
            <a:spLocks/>
          </p:cNvSpPr>
          <p:nvPr/>
        </p:nvSpPr>
        <p:spPr>
          <a:xfrm>
            <a:off x="239486" y="6208817"/>
            <a:ext cx="2408711" cy="405740"/>
          </a:xfrm>
          <a:prstGeom prst="rect">
            <a:avLst/>
          </a:prstGeom>
          <a:noFill/>
          <a:ln>
            <a:noFill/>
          </a:ln>
          <a:effectLst>
            <a:outerShdw blurRad="50800" dist="38100" dir="2700000" algn="tl" rotWithShape="0">
              <a:prstClr val="black">
                <a:alpha val="40000"/>
              </a:prstClr>
            </a:outerShdw>
          </a:effectLst>
        </p:spPr>
        <p:txBody>
          <a:bodyPr vert="horz">
            <a:normAutofit/>
          </a:bodyPr>
          <a:lstStyle/>
          <a:p>
            <a:pPr marL="0" marR="0" lvl="0" indent="0" algn="ctr" defTabSz="914400" rtl="0" eaLnBrk="1" fontAlgn="auto" latinLnBrk="0" hangingPunct="1">
              <a:lnSpc>
                <a:spcPct val="100000"/>
              </a:lnSpc>
              <a:spcBef>
                <a:spcPts val="600"/>
              </a:spcBef>
              <a:spcAft>
                <a:spcPts val="0"/>
              </a:spcAft>
              <a:buClr>
                <a:schemeClr val="tx1">
                  <a:shade val="95000"/>
                </a:schemeClr>
              </a:buClr>
              <a:buSzPct val="65000"/>
              <a:buFont typeface="Wingdings 2"/>
              <a:buNone/>
              <a:tabLst/>
              <a:defRPr/>
            </a:pPr>
            <a:r>
              <a:rPr kumimoji="0" lang="en-US" sz="16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Mail@LehmanLaw.com</a:t>
            </a:r>
            <a:endParaRPr kumimoji="0" lang="en-US"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xmlns="" val="32613813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17623"/>
            <a:ext cx="12191999" cy="1325563"/>
          </a:xfrm>
        </p:spPr>
        <p:txBody>
          <a:bodyPr>
            <a:normAutofit/>
          </a:bodyPr>
          <a:lstStyle/>
          <a:p>
            <a:r>
              <a:rPr lang="en-US" sz="3600" dirty="0" smtClean="0"/>
              <a:t>Ban on Pyramid-Selling and Multi-level Marketing</a:t>
            </a:r>
            <a:endParaRPr lang="en-US" sz="3600" dirty="0"/>
          </a:p>
        </p:txBody>
      </p:sp>
      <p:cxnSp>
        <p:nvCxnSpPr>
          <p:cNvPr id="12" name="Straight Connector 11"/>
          <p:cNvCxnSpPr/>
          <p:nvPr/>
        </p:nvCxnSpPr>
        <p:spPr>
          <a:xfrm>
            <a:off x="838199" y="1355196"/>
            <a:ext cx="11353801" cy="15347"/>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pic>
        <p:nvPicPr>
          <p:cNvPr id="16" name="Picture 1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978092" y="5655734"/>
            <a:ext cx="1095375" cy="1095375"/>
          </a:xfrm>
          <a:prstGeom prst="rect">
            <a:avLst/>
          </a:prstGeom>
        </p:spPr>
      </p:pic>
      <p:sp>
        <p:nvSpPr>
          <p:cNvPr id="6" name="Subtitle 2"/>
          <p:cNvSpPr txBox="1">
            <a:spLocks/>
          </p:cNvSpPr>
          <p:nvPr/>
        </p:nvSpPr>
        <p:spPr>
          <a:xfrm>
            <a:off x="492771" y="1610657"/>
            <a:ext cx="10147519" cy="4362631"/>
          </a:xfrm>
          <a:prstGeom prst="rect">
            <a:avLst/>
          </a:prstGeom>
          <a:solidFill>
            <a:srgbClr val="DCE6F2">
              <a:alpha val="10196"/>
            </a:srgbClr>
          </a:solidFill>
          <a:ln>
            <a:solidFill>
              <a:schemeClr val="accent1"/>
            </a:solidFill>
          </a:ln>
          <a:effectLst>
            <a:outerShdw blurRad="50800" dist="38100" dir="2700000" algn="tl" rotWithShape="0">
              <a:prstClr val="black">
                <a:alpha val="40000"/>
              </a:prstClr>
            </a:outerShdw>
          </a:effectLst>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None/>
            </a:pPr>
            <a:r>
              <a:rPr lang="en-US" altLang="zh-CN" b="1" dirty="0" smtClean="0">
                <a:latin typeface="Times New Roman" pitchFamily="18" charset="0"/>
                <a:cs typeface="Times New Roman" pitchFamily="18" charset="0"/>
              </a:rPr>
              <a:t>Criminal law of China, Article 224</a:t>
            </a:r>
          </a:p>
          <a:p>
            <a:pPr marL="0" indent="0">
              <a:lnSpc>
                <a:spcPct val="120000"/>
              </a:lnSpc>
              <a:spcBef>
                <a:spcPts val="0"/>
              </a:spcBef>
              <a:buNone/>
            </a:pPr>
            <a:endParaRPr lang="en-US" altLang="zh-CN" b="1" dirty="0" smtClean="0"/>
          </a:p>
          <a:p>
            <a:pPr marL="0" indent="0" algn="just">
              <a:lnSpc>
                <a:spcPct val="120000"/>
              </a:lnSpc>
              <a:spcBef>
                <a:spcPts val="0"/>
              </a:spcBef>
              <a:buNone/>
            </a:pPr>
            <a:r>
              <a:rPr lang="en-US" altLang="zh-CN" dirty="0" smtClean="0">
                <a:latin typeface="Times New Roman" pitchFamily="18" charset="0"/>
                <a:cs typeface="Times New Roman" pitchFamily="18" charset="0"/>
              </a:rPr>
              <a:t>Organizing, leading pyramid selling activities, such as sales of goods, services and other business activities as, participants are required to pay fees or purchase goods, services to join the organization, and according to the order of composition level, directly or indirectly to develop personnel quantity as payment of return basis, so to lure, stress participants to continue developing other people to join in,  or cheat property, disrupt social and economic order , is less than five years imprisonment or criminal detention, and shall also be fined; if the circumstances are serious,  shall be more than five years in prison, and fined.</a:t>
            </a:r>
          </a:p>
          <a:p>
            <a:pPr marL="0" indent="0">
              <a:lnSpc>
                <a:spcPct val="120000"/>
              </a:lnSpc>
              <a:spcBef>
                <a:spcPts val="0"/>
              </a:spcBef>
              <a:buNone/>
            </a:pPr>
            <a:endParaRPr lang="zh-CN" altLang="zh-CN" dirty="0" smtClean="0"/>
          </a:p>
          <a:p>
            <a:pPr>
              <a:lnSpc>
                <a:spcPct val="120000"/>
              </a:lnSpc>
              <a:spcBef>
                <a:spcPts val="0"/>
              </a:spcBef>
              <a:buNone/>
            </a:pPr>
            <a:endParaRPr lang="zh-CN" altLang="zh-CN" dirty="0">
              <a:latin typeface="Times New Roman" pitchFamily="18" charset="0"/>
              <a:cs typeface="Times New Roman" pitchFamily="18" charset="0"/>
            </a:endParaRPr>
          </a:p>
        </p:txBody>
      </p:sp>
      <p:sp>
        <p:nvSpPr>
          <p:cNvPr id="7" name="Subtitle 2"/>
          <p:cNvSpPr txBox="1">
            <a:spLocks/>
          </p:cNvSpPr>
          <p:nvPr/>
        </p:nvSpPr>
        <p:spPr>
          <a:xfrm>
            <a:off x="239486" y="6208817"/>
            <a:ext cx="2408711" cy="405740"/>
          </a:xfrm>
          <a:prstGeom prst="rect">
            <a:avLst/>
          </a:prstGeom>
          <a:noFill/>
          <a:ln>
            <a:noFill/>
          </a:ln>
          <a:effectLst>
            <a:outerShdw blurRad="50800" dist="38100" dir="2700000" algn="tl" rotWithShape="0">
              <a:prstClr val="black">
                <a:alpha val="40000"/>
              </a:prstClr>
            </a:outerShdw>
          </a:effectLst>
        </p:spPr>
        <p:txBody>
          <a:bodyPr vert="horz">
            <a:normAutofit/>
          </a:bodyPr>
          <a:lstStyle/>
          <a:p>
            <a:pPr marL="0" marR="0" lvl="0" indent="0" algn="ctr" defTabSz="914400" rtl="0" eaLnBrk="1" fontAlgn="auto" latinLnBrk="0" hangingPunct="1">
              <a:lnSpc>
                <a:spcPct val="100000"/>
              </a:lnSpc>
              <a:spcBef>
                <a:spcPts val="600"/>
              </a:spcBef>
              <a:spcAft>
                <a:spcPts val="0"/>
              </a:spcAft>
              <a:buClr>
                <a:schemeClr val="tx1">
                  <a:shade val="95000"/>
                </a:schemeClr>
              </a:buClr>
              <a:buSzPct val="65000"/>
              <a:buFont typeface="Wingdings 2"/>
              <a:buNone/>
              <a:tabLst/>
              <a:defRPr/>
            </a:pPr>
            <a:r>
              <a:rPr kumimoji="0" lang="en-US" sz="16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Mail@LehmanLaw.com</a:t>
            </a:r>
            <a:endParaRPr kumimoji="0" lang="en-US"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xmlns="" val="32613813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Company Establishment</a:t>
            </a:r>
            <a:endParaRPr lang="en-US" dirty="0"/>
          </a:p>
        </p:txBody>
      </p:sp>
      <p:sp>
        <p:nvSpPr>
          <p:cNvPr id="4" name="Subtitle 2"/>
          <p:cNvSpPr txBox="1">
            <a:spLocks/>
          </p:cNvSpPr>
          <p:nvPr/>
        </p:nvSpPr>
        <p:spPr>
          <a:xfrm>
            <a:off x="838200" y="1781705"/>
            <a:ext cx="5476103" cy="4310176"/>
          </a:xfrm>
          <a:prstGeom prst="rect">
            <a:avLst/>
          </a:prstGeom>
          <a:solidFill>
            <a:srgbClr val="DCE6F2">
              <a:alpha val="10196"/>
            </a:srgbClr>
          </a:solidFill>
          <a:ln>
            <a:solidFill>
              <a:schemeClr val="accent1"/>
            </a:solidFill>
          </a:ln>
          <a:effectLst>
            <a:outerShdw blurRad="50800" dist="38100" dir="2700000" algn="tl" rotWithShape="0">
              <a:prstClr val="black">
                <a:alpha val="40000"/>
              </a:prstClr>
            </a:outerShdw>
          </a:effectLst>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smtClean="0">
                <a:latin typeface="Times New Roman" panose="02020603050405020304" pitchFamily="18" charset="0"/>
                <a:cs typeface="Times New Roman" panose="02020603050405020304" pitchFamily="18" charset="0"/>
              </a:rPr>
              <a:t>WFOE:</a:t>
            </a:r>
          </a:p>
          <a:p>
            <a:pPr marL="0" indent="0">
              <a:buSzPct val="50000"/>
              <a:buFont typeface="Wingdings" pitchFamily="2" charset="2"/>
              <a:buChar char="l"/>
            </a:pPr>
            <a:r>
              <a:rPr lang="en-US" dirty="0" smtClean="0">
                <a:latin typeface="Times New Roman" panose="02020603050405020304" pitchFamily="18" charset="0"/>
                <a:cs typeface="Times New Roman" panose="02020603050405020304" pitchFamily="18" charset="0"/>
              </a:rPr>
              <a:t> Wholly Foreign Owned Enterprise</a:t>
            </a:r>
          </a:p>
          <a:p>
            <a:pPr marL="0" indent="0">
              <a:buSzPct val="50000"/>
              <a:buFont typeface="Wingdings" pitchFamily="2" charset="2"/>
              <a:buChar char="l"/>
            </a:pPr>
            <a:r>
              <a:rPr lang="en-US" dirty="0" smtClean="0">
                <a:latin typeface="Times New Roman" panose="02020603050405020304" pitchFamily="18" charset="0"/>
                <a:cs typeface="Times New Roman" panose="02020603050405020304" pitchFamily="18" charset="0"/>
              </a:rPr>
              <a:t> Most common foreign invested company in China</a:t>
            </a:r>
          </a:p>
          <a:p>
            <a:pPr marL="0" indent="0">
              <a:buSzPct val="50000"/>
              <a:buFont typeface="Wingdings" pitchFamily="2" charset="2"/>
              <a:buChar char="l"/>
            </a:pPr>
            <a:r>
              <a:rPr lang="en-US" dirty="0" smtClean="0">
                <a:latin typeface="Times New Roman" panose="02020603050405020304" pitchFamily="18" charset="0"/>
                <a:cs typeface="Times New Roman" panose="02020603050405020304" pitchFamily="18" charset="0"/>
              </a:rPr>
              <a:t> Limited Liability up to Capitalization</a:t>
            </a:r>
          </a:p>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r>
              <a:rPr lang="en-US" b="1" dirty="0" smtClean="0">
                <a:latin typeface="Times New Roman" panose="02020603050405020304" pitchFamily="18" charset="0"/>
                <a:cs typeface="Times New Roman" panose="02020603050405020304" pitchFamily="18" charset="0"/>
              </a:rPr>
              <a:t>Governing Law:</a:t>
            </a:r>
            <a:endParaRPr lang="en-US" dirty="0" smtClean="0">
              <a:latin typeface="Times New Roman" panose="02020603050405020304" pitchFamily="18" charset="0"/>
              <a:cs typeface="Times New Roman" panose="02020603050405020304" pitchFamily="18" charset="0"/>
            </a:endParaRPr>
          </a:p>
          <a:p>
            <a:pPr marL="0" indent="0"/>
            <a:r>
              <a:rPr lang="en-US" altLang="zh-CN" dirty="0" smtClean="0">
                <a:latin typeface="Times New Roman" panose="02020603050405020304" pitchFamily="18" charset="0"/>
                <a:cs typeface="Times New Roman" panose="02020603050405020304" pitchFamily="18" charset="0"/>
              </a:rPr>
              <a:t> The Company Law</a:t>
            </a:r>
            <a:endParaRPr lang="zh-CN" altLang="zh-CN" dirty="0" smtClean="0">
              <a:latin typeface="Times New Roman" panose="02020603050405020304" pitchFamily="18" charset="0"/>
              <a:cs typeface="Times New Roman" panose="02020603050405020304" pitchFamily="18" charset="0"/>
            </a:endParaRPr>
          </a:p>
          <a:p>
            <a:pPr marL="0" indent="0"/>
            <a:r>
              <a:rPr lang="en-US" altLang="zh-CN" dirty="0" smtClean="0">
                <a:latin typeface="Times New Roman" panose="02020603050405020304" pitchFamily="18" charset="0"/>
                <a:cs typeface="Times New Roman" panose="02020603050405020304" pitchFamily="18" charset="0"/>
              </a:rPr>
              <a:t> The Law on Foreign-Invested Enterprises</a:t>
            </a:r>
            <a:endParaRPr lang="zh-CN" altLang="zh-CN" dirty="0" smtClean="0">
              <a:latin typeface="Times New Roman" panose="02020603050405020304" pitchFamily="18" charset="0"/>
              <a:cs typeface="Times New Roman" panose="02020603050405020304" pitchFamily="18" charset="0"/>
            </a:endParaRPr>
          </a:p>
          <a:p>
            <a:pPr marL="0" indent="0"/>
            <a:r>
              <a:rPr lang="en-US" altLang="zh-CN" dirty="0" smtClean="0">
                <a:latin typeface="Times New Roman" panose="02020603050405020304" pitchFamily="18" charset="0"/>
                <a:cs typeface="Times New Roman" panose="02020603050405020304" pitchFamily="18" charset="0"/>
              </a:rPr>
              <a:t> Rules for the Implementation of the Law on Foreign-Invested Enterprises</a:t>
            </a:r>
            <a:endParaRPr lang="en-US" dirty="0" smtClean="0">
              <a:latin typeface="Times New Roman" panose="02020603050405020304" pitchFamily="18" charset="0"/>
              <a:cs typeface="Times New Roman" panose="02020603050405020304" pitchFamily="18" charset="0"/>
            </a:endParaRPr>
          </a:p>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cxnSp>
        <p:nvCxnSpPr>
          <p:cNvPr id="12" name="Straight Connector 11"/>
          <p:cNvCxnSpPr/>
          <p:nvPr/>
        </p:nvCxnSpPr>
        <p:spPr>
          <a:xfrm>
            <a:off x="838199" y="1355196"/>
            <a:ext cx="11353801" cy="15347"/>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pic>
        <p:nvPicPr>
          <p:cNvPr id="16" name="Picture 1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978092" y="5655734"/>
            <a:ext cx="1095375" cy="1095375"/>
          </a:xfrm>
          <a:prstGeom prst="rect">
            <a:avLst/>
          </a:prstGeom>
        </p:spPr>
      </p:pic>
      <p:sp>
        <p:nvSpPr>
          <p:cNvPr id="17" name="Subtitle 2"/>
          <p:cNvSpPr txBox="1">
            <a:spLocks/>
          </p:cNvSpPr>
          <p:nvPr/>
        </p:nvSpPr>
        <p:spPr>
          <a:xfrm>
            <a:off x="6788674" y="1790766"/>
            <a:ext cx="4837269" cy="3600631"/>
          </a:xfrm>
          <a:prstGeom prst="rect">
            <a:avLst/>
          </a:prstGeom>
          <a:solidFill>
            <a:srgbClr val="DCE6F2">
              <a:alpha val="10196"/>
            </a:srgbClr>
          </a:solidFill>
          <a:ln>
            <a:solidFill>
              <a:schemeClr val="accent1"/>
            </a:solidFill>
          </a:ln>
          <a:effectLst>
            <a:outerShdw blurRad="50800" dist="38100" dir="2700000" algn="tl" rotWithShape="0">
              <a:prstClr val="black">
                <a:alpha val="40000"/>
              </a:prstClr>
            </a:outerShdw>
          </a:effectLst>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smtClean="0">
                <a:latin typeface="Times New Roman" pitchFamily="18" charset="0"/>
                <a:cs typeface="Times New Roman" pitchFamily="18" charset="0"/>
              </a:rPr>
              <a:t>Other Investment Options:</a:t>
            </a:r>
          </a:p>
          <a:p>
            <a:pPr lvl="0"/>
            <a:r>
              <a:rPr lang="en-US" altLang="zh-CN" dirty="0" smtClean="0">
                <a:latin typeface="Times New Roman" pitchFamily="18" charset="0"/>
                <a:cs typeface="Times New Roman" pitchFamily="18" charset="0"/>
              </a:rPr>
              <a:t>Chinese-Foreign Joint Ventures</a:t>
            </a:r>
            <a:endParaRPr lang="zh-CN" altLang="zh-CN" dirty="0" smtClean="0">
              <a:latin typeface="Times New Roman" pitchFamily="18" charset="0"/>
              <a:cs typeface="Times New Roman" pitchFamily="18" charset="0"/>
            </a:endParaRPr>
          </a:p>
          <a:p>
            <a:pPr lvl="0"/>
            <a:r>
              <a:rPr lang="en-US" altLang="zh-CN" dirty="0" smtClean="0">
                <a:latin typeface="Times New Roman" pitchFamily="18" charset="0"/>
                <a:cs typeface="Times New Roman" pitchFamily="18" charset="0"/>
              </a:rPr>
              <a:t>Chinese-Foreign Joint Stock Limited Liability</a:t>
            </a:r>
          </a:p>
          <a:p>
            <a:pPr lvl="0"/>
            <a:r>
              <a:rPr lang="en-US" altLang="zh-CN" dirty="0" smtClean="0">
                <a:latin typeface="Times New Roman" pitchFamily="18" charset="0"/>
                <a:cs typeface="Times New Roman" pitchFamily="18" charset="0"/>
              </a:rPr>
              <a:t>Partnership Enterprises</a:t>
            </a:r>
            <a:endParaRPr lang="en-US" dirty="0">
              <a:latin typeface="Times New Roman" pitchFamily="18" charset="0"/>
              <a:cs typeface="Times New Roman" pitchFamily="18" charset="0"/>
            </a:endParaRPr>
          </a:p>
        </p:txBody>
      </p:sp>
      <p:sp>
        <p:nvSpPr>
          <p:cNvPr id="7" name="Subtitle 2"/>
          <p:cNvSpPr txBox="1">
            <a:spLocks/>
          </p:cNvSpPr>
          <p:nvPr/>
        </p:nvSpPr>
        <p:spPr>
          <a:xfrm>
            <a:off x="239486" y="6208817"/>
            <a:ext cx="2408711" cy="405740"/>
          </a:xfrm>
          <a:prstGeom prst="rect">
            <a:avLst/>
          </a:prstGeom>
          <a:noFill/>
          <a:ln>
            <a:noFill/>
          </a:ln>
          <a:effectLst>
            <a:outerShdw blurRad="50800" dist="38100" dir="2700000" algn="tl" rotWithShape="0">
              <a:prstClr val="black">
                <a:alpha val="40000"/>
              </a:prstClr>
            </a:outerShdw>
          </a:effectLst>
        </p:spPr>
        <p:txBody>
          <a:bodyPr vert="horz">
            <a:normAutofit/>
          </a:bodyPr>
          <a:lstStyle/>
          <a:p>
            <a:pPr marL="0" marR="0" lvl="0" indent="0" algn="ctr" defTabSz="914400" rtl="0" eaLnBrk="1" fontAlgn="auto" latinLnBrk="0" hangingPunct="1">
              <a:lnSpc>
                <a:spcPct val="100000"/>
              </a:lnSpc>
              <a:spcBef>
                <a:spcPts val="600"/>
              </a:spcBef>
              <a:spcAft>
                <a:spcPts val="0"/>
              </a:spcAft>
              <a:buClr>
                <a:schemeClr val="tx1">
                  <a:shade val="95000"/>
                </a:schemeClr>
              </a:buClr>
              <a:buSzPct val="65000"/>
              <a:buFont typeface="Wingdings 2"/>
              <a:buNone/>
              <a:tabLst/>
              <a:defRPr/>
            </a:pPr>
            <a:r>
              <a:rPr kumimoji="0" lang="en-US" sz="16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Mail@LehmanLaw.com</a:t>
            </a:r>
            <a:endParaRPr kumimoji="0" lang="en-US"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xmlns="" val="32613813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17623"/>
            <a:ext cx="12192000" cy="1325563"/>
          </a:xfrm>
        </p:spPr>
        <p:txBody>
          <a:bodyPr>
            <a:normAutofit/>
          </a:bodyPr>
          <a:lstStyle/>
          <a:p>
            <a:r>
              <a:rPr lang="en-US" sz="3600" dirty="0" smtClean="0"/>
              <a:t>Ban on Pyramid-Selling and Multi-level Marketing</a:t>
            </a:r>
            <a:endParaRPr lang="en-US" sz="3600" dirty="0"/>
          </a:p>
        </p:txBody>
      </p:sp>
      <p:cxnSp>
        <p:nvCxnSpPr>
          <p:cNvPr id="12" name="Straight Connector 11"/>
          <p:cNvCxnSpPr/>
          <p:nvPr/>
        </p:nvCxnSpPr>
        <p:spPr>
          <a:xfrm>
            <a:off x="838199" y="1355196"/>
            <a:ext cx="11353801" cy="15347"/>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pic>
        <p:nvPicPr>
          <p:cNvPr id="16" name="Picture 1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978092" y="5655734"/>
            <a:ext cx="1095375" cy="1095375"/>
          </a:xfrm>
          <a:prstGeom prst="rect">
            <a:avLst/>
          </a:prstGeom>
        </p:spPr>
      </p:pic>
      <p:sp>
        <p:nvSpPr>
          <p:cNvPr id="6" name="Subtitle 2"/>
          <p:cNvSpPr txBox="1">
            <a:spLocks/>
          </p:cNvSpPr>
          <p:nvPr/>
        </p:nvSpPr>
        <p:spPr>
          <a:xfrm>
            <a:off x="860907" y="1610657"/>
            <a:ext cx="9838760" cy="4493260"/>
          </a:xfrm>
          <a:prstGeom prst="rect">
            <a:avLst/>
          </a:prstGeom>
          <a:solidFill>
            <a:srgbClr val="DCE6F2">
              <a:alpha val="10196"/>
            </a:srgbClr>
          </a:solidFill>
          <a:ln>
            <a:solidFill>
              <a:schemeClr val="accent1"/>
            </a:solidFill>
          </a:ln>
          <a:effectLst>
            <a:outerShdw blurRad="50800" dist="38100" dir="2700000" algn="tl" rotWithShape="0">
              <a:prstClr val="black">
                <a:alpha val="40000"/>
              </a:prstClr>
            </a:outerShdw>
          </a:effectLst>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None/>
            </a:pPr>
            <a:r>
              <a:rPr lang="en-US" altLang="zh-CN" b="1" dirty="0" smtClean="0">
                <a:latin typeface="Times New Roman" pitchFamily="18" charset="0"/>
                <a:cs typeface="Times New Roman" pitchFamily="18" charset="0"/>
              </a:rPr>
              <a:t>Nu Skin in China:</a:t>
            </a:r>
          </a:p>
          <a:p>
            <a:pPr marL="0" indent="0">
              <a:lnSpc>
                <a:spcPct val="120000"/>
              </a:lnSpc>
              <a:spcBef>
                <a:spcPts val="0"/>
              </a:spcBef>
              <a:buNone/>
            </a:pPr>
            <a:endParaRPr lang="en-US" altLang="zh-CN" b="1" dirty="0" smtClean="0">
              <a:latin typeface="Times New Roman" pitchFamily="18" charset="0"/>
              <a:cs typeface="Times New Roman" pitchFamily="18" charset="0"/>
            </a:endParaRPr>
          </a:p>
          <a:p>
            <a:pPr marL="0" indent="0">
              <a:lnSpc>
                <a:spcPct val="120000"/>
              </a:lnSpc>
              <a:spcBef>
                <a:spcPts val="0"/>
              </a:spcBef>
              <a:buNone/>
            </a:pPr>
            <a:r>
              <a:rPr lang="en-US" altLang="zh-CN" u="sng" dirty="0" smtClean="0">
                <a:latin typeface="Times New Roman" pitchFamily="18" charset="0"/>
                <a:cs typeface="Times New Roman" pitchFamily="18" charset="0"/>
              </a:rPr>
              <a:t>Penalties</a:t>
            </a:r>
          </a:p>
          <a:p>
            <a:pPr marL="0" indent="0">
              <a:lnSpc>
                <a:spcPct val="120000"/>
              </a:lnSpc>
              <a:spcBef>
                <a:spcPts val="0"/>
              </a:spcBef>
              <a:buNone/>
            </a:pPr>
            <a:r>
              <a:rPr lang="en-US" altLang="zh-CN" dirty="0" smtClean="0">
                <a:latin typeface="Times New Roman" pitchFamily="18" charset="0"/>
                <a:cs typeface="Times New Roman" pitchFamily="18" charset="0"/>
              </a:rPr>
              <a:t>Fined over USD 540,000</a:t>
            </a:r>
          </a:p>
          <a:p>
            <a:pPr marL="0" indent="0">
              <a:lnSpc>
                <a:spcPct val="120000"/>
              </a:lnSpc>
              <a:spcBef>
                <a:spcPts val="0"/>
              </a:spcBef>
              <a:buNone/>
            </a:pPr>
            <a:r>
              <a:rPr lang="en-US" altLang="zh-CN" dirty="0" smtClean="0">
                <a:latin typeface="Times New Roman" pitchFamily="18" charset="0"/>
                <a:cs typeface="Times New Roman" pitchFamily="18" charset="0"/>
              </a:rPr>
              <a:t>Individual fines of $241,000</a:t>
            </a:r>
          </a:p>
          <a:p>
            <a:pPr marL="0" indent="0">
              <a:lnSpc>
                <a:spcPct val="120000"/>
              </a:lnSpc>
              <a:spcBef>
                <a:spcPts val="0"/>
              </a:spcBef>
              <a:buNone/>
            </a:pPr>
            <a:r>
              <a:rPr lang="en-US" altLang="zh-CN" dirty="0" smtClean="0">
                <a:latin typeface="Times New Roman" pitchFamily="18" charset="0"/>
                <a:cs typeface="Times New Roman" pitchFamily="18" charset="0"/>
              </a:rPr>
              <a:t>Illegal products sales and misleading local customers</a:t>
            </a:r>
          </a:p>
          <a:p>
            <a:pPr marL="0" indent="0">
              <a:lnSpc>
                <a:spcPct val="120000"/>
              </a:lnSpc>
              <a:spcBef>
                <a:spcPts val="0"/>
              </a:spcBef>
              <a:buNone/>
            </a:pPr>
            <a:endParaRPr lang="en-US" altLang="zh-CN" dirty="0" smtClean="0">
              <a:latin typeface="Times New Roman" pitchFamily="18" charset="0"/>
              <a:cs typeface="Times New Roman" pitchFamily="18" charset="0"/>
            </a:endParaRPr>
          </a:p>
          <a:p>
            <a:pPr marL="0" indent="0">
              <a:lnSpc>
                <a:spcPct val="120000"/>
              </a:lnSpc>
              <a:spcBef>
                <a:spcPts val="0"/>
              </a:spcBef>
              <a:buNone/>
            </a:pPr>
            <a:r>
              <a:rPr lang="en-US" altLang="zh-CN" u="sng" dirty="0" smtClean="0">
                <a:latin typeface="Times New Roman" pitchFamily="18" charset="0"/>
                <a:cs typeface="Times New Roman" pitchFamily="18" charset="0"/>
              </a:rPr>
              <a:t>Transgressions</a:t>
            </a:r>
          </a:p>
          <a:p>
            <a:pPr marL="0" indent="0">
              <a:lnSpc>
                <a:spcPct val="120000"/>
              </a:lnSpc>
              <a:spcBef>
                <a:spcPts val="0"/>
              </a:spcBef>
              <a:buNone/>
            </a:pPr>
            <a:r>
              <a:rPr lang="en-US" altLang="zh-CN" dirty="0" smtClean="0">
                <a:latin typeface="Times New Roman" pitchFamily="18" charset="0"/>
                <a:cs typeface="Times New Roman" pitchFamily="18" charset="0"/>
              </a:rPr>
              <a:t>Sold products that were not allowed</a:t>
            </a:r>
          </a:p>
          <a:p>
            <a:pPr marL="0" indent="0">
              <a:lnSpc>
                <a:spcPct val="120000"/>
              </a:lnSpc>
              <a:spcBef>
                <a:spcPts val="0"/>
              </a:spcBef>
              <a:buNone/>
            </a:pPr>
            <a:r>
              <a:rPr lang="en-US" altLang="zh-CN" dirty="0" smtClean="0">
                <a:latin typeface="Times New Roman" pitchFamily="18" charset="0"/>
                <a:cs typeface="Times New Roman" pitchFamily="18" charset="0"/>
              </a:rPr>
              <a:t>Overstated potential results</a:t>
            </a:r>
          </a:p>
          <a:p>
            <a:pPr marL="0" indent="0">
              <a:lnSpc>
                <a:spcPct val="120000"/>
              </a:lnSpc>
              <a:spcBef>
                <a:spcPts val="0"/>
              </a:spcBef>
              <a:buNone/>
            </a:pPr>
            <a:r>
              <a:rPr lang="en-US" altLang="zh-CN" dirty="0" smtClean="0">
                <a:latin typeface="Times New Roman" pitchFamily="18" charset="0"/>
                <a:cs typeface="Times New Roman" pitchFamily="18" charset="0"/>
              </a:rPr>
              <a:t>Chinese media reported “brainwashing gatherings”</a:t>
            </a:r>
          </a:p>
          <a:p>
            <a:pPr marL="0" indent="0">
              <a:lnSpc>
                <a:spcPct val="120000"/>
              </a:lnSpc>
              <a:spcBef>
                <a:spcPts val="0"/>
              </a:spcBef>
              <a:buNone/>
            </a:pPr>
            <a:endParaRPr lang="zh-CN" altLang="zh-CN" dirty="0" smtClean="0"/>
          </a:p>
          <a:p>
            <a:pPr>
              <a:lnSpc>
                <a:spcPct val="120000"/>
              </a:lnSpc>
              <a:spcBef>
                <a:spcPts val="0"/>
              </a:spcBef>
              <a:buNone/>
            </a:pPr>
            <a:endParaRPr lang="zh-CN" altLang="zh-CN" dirty="0">
              <a:latin typeface="Times New Roman" pitchFamily="18" charset="0"/>
              <a:cs typeface="Times New Roman" pitchFamily="18" charset="0"/>
            </a:endParaRPr>
          </a:p>
        </p:txBody>
      </p:sp>
      <p:sp>
        <p:nvSpPr>
          <p:cNvPr id="7" name="Subtitle 2"/>
          <p:cNvSpPr txBox="1">
            <a:spLocks/>
          </p:cNvSpPr>
          <p:nvPr/>
        </p:nvSpPr>
        <p:spPr>
          <a:xfrm>
            <a:off x="239486" y="6208817"/>
            <a:ext cx="2408711" cy="405740"/>
          </a:xfrm>
          <a:prstGeom prst="rect">
            <a:avLst/>
          </a:prstGeom>
          <a:noFill/>
          <a:ln>
            <a:noFill/>
          </a:ln>
          <a:effectLst>
            <a:outerShdw blurRad="50800" dist="38100" dir="2700000" algn="tl" rotWithShape="0">
              <a:prstClr val="black">
                <a:alpha val="40000"/>
              </a:prstClr>
            </a:outerShdw>
          </a:effectLst>
        </p:spPr>
        <p:txBody>
          <a:bodyPr vert="horz">
            <a:normAutofit/>
          </a:bodyPr>
          <a:lstStyle/>
          <a:p>
            <a:pPr marL="0" marR="0" lvl="0" indent="0" algn="ctr" defTabSz="914400" rtl="0" eaLnBrk="1" fontAlgn="auto" latinLnBrk="0" hangingPunct="1">
              <a:lnSpc>
                <a:spcPct val="100000"/>
              </a:lnSpc>
              <a:spcBef>
                <a:spcPts val="600"/>
              </a:spcBef>
              <a:spcAft>
                <a:spcPts val="0"/>
              </a:spcAft>
              <a:buClr>
                <a:schemeClr val="tx1">
                  <a:shade val="95000"/>
                </a:schemeClr>
              </a:buClr>
              <a:buSzPct val="65000"/>
              <a:buFont typeface="Wingdings 2"/>
              <a:buNone/>
              <a:tabLst/>
              <a:defRPr/>
            </a:pPr>
            <a:r>
              <a:rPr kumimoji="0" lang="en-US" sz="16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Mail@LehmanLaw.com</a:t>
            </a:r>
            <a:endParaRPr kumimoji="0" lang="en-US"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xmlns="" val="32613813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Intellectual Property Protection</a:t>
            </a:r>
            <a:endParaRPr lang="en-US" dirty="0"/>
          </a:p>
        </p:txBody>
      </p:sp>
      <p:sp>
        <p:nvSpPr>
          <p:cNvPr id="4" name="Subtitle 2"/>
          <p:cNvSpPr txBox="1">
            <a:spLocks/>
          </p:cNvSpPr>
          <p:nvPr/>
        </p:nvSpPr>
        <p:spPr>
          <a:xfrm>
            <a:off x="838201" y="1781705"/>
            <a:ext cx="7153894" cy="1452562"/>
          </a:xfrm>
          <a:prstGeom prst="rect">
            <a:avLst/>
          </a:prstGeom>
          <a:solidFill>
            <a:srgbClr val="DCE6F2">
              <a:alpha val="10196"/>
            </a:srgbClr>
          </a:solidFill>
          <a:ln>
            <a:solidFill>
              <a:schemeClr val="accent1"/>
            </a:solidFill>
          </a:ln>
          <a:effectLst>
            <a:outerShdw blurRad="50800" dist="38100" dir="2700000" algn="tl" rotWithShape="0">
              <a:prstClr val="black">
                <a:alpha val="40000"/>
              </a:prstClr>
            </a:outerShdw>
          </a:effectLst>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smtClean="0">
                <a:latin typeface="Times New Roman" panose="02020603050405020304" pitchFamily="18" charset="0"/>
                <a:cs typeface="Times New Roman" panose="02020603050405020304" pitchFamily="18" charset="0"/>
              </a:rPr>
              <a:t>Registration:</a:t>
            </a:r>
          </a:p>
          <a:p>
            <a:pPr marL="0" indent="0">
              <a:buNone/>
            </a:pPr>
            <a:r>
              <a:rPr lang="en-US" dirty="0" smtClean="0">
                <a:latin typeface="Times New Roman" panose="02020603050405020304" pitchFamily="18" charset="0"/>
                <a:cs typeface="Times New Roman" panose="02020603050405020304" pitchFamily="18" charset="0"/>
              </a:rPr>
              <a:t>China is a “First to File” Jurisdiction</a:t>
            </a:r>
          </a:p>
          <a:p>
            <a:pPr marL="0" indent="0">
              <a:buNone/>
            </a:pPr>
            <a:r>
              <a:rPr lang="en-US" dirty="0" smtClean="0">
                <a:latin typeface="Times New Roman" panose="02020603050405020304" pitchFamily="18" charset="0"/>
                <a:cs typeface="Times New Roman" panose="02020603050405020304" pitchFamily="18" charset="0"/>
              </a:rPr>
              <a:t>Register in Chinese and in English</a:t>
            </a:r>
          </a:p>
          <a:p>
            <a:pPr marL="0" indent="0">
              <a:buNone/>
            </a:pPr>
            <a:r>
              <a:rPr lang="en-US" dirty="0" smtClean="0">
                <a:latin typeface="Times New Roman" panose="02020603050405020304" pitchFamily="18" charset="0"/>
                <a:cs typeface="Times New Roman" panose="02020603050405020304" pitchFamily="18" charset="0"/>
              </a:rPr>
              <a:t>Register in mainland China, Hong Kong, and Macau</a:t>
            </a:r>
            <a:endParaRPr lang="en-US" dirty="0">
              <a:latin typeface="Times New Roman" panose="02020603050405020304" pitchFamily="18" charset="0"/>
              <a:cs typeface="Times New Roman" panose="02020603050405020304" pitchFamily="18" charset="0"/>
            </a:endParaRPr>
          </a:p>
        </p:txBody>
      </p:sp>
      <p:cxnSp>
        <p:nvCxnSpPr>
          <p:cNvPr id="12" name="Straight Connector 11"/>
          <p:cNvCxnSpPr/>
          <p:nvPr/>
        </p:nvCxnSpPr>
        <p:spPr>
          <a:xfrm>
            <a:off x="838199" y="1355196"/>
            <a:ext cx="11353801" cy="15347"/>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pic>
        <p:nvPicPr>
          <p:cNvPr id="16" name="Picture 1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978092" y="5655734"/>
            <a:ext cx="1095375" cy="1095375"/>
          </a:xfrm>
          <a:prstGeom prst="rect">
            <a:avLst/>
          </a:prstGeom>
        </p:spPr>
      </p:pic>
      <p:sp>
        <p:nvSpPr>
          <p:cNvPr id="17" name="Subtitle 2"/>
          <p:cNvSpPr txBox="1">
            <a:spLocks/>
          </p:cNvSpPr>
          <p:nvPr/>
        </p:nvSpPr>
        <p:spPr>
          <a:xfrm>
            <a:off x="838199" y="3393559"/>
            <a:ext cx="9707089" cy="2757859"/>
          </a:xfrm>
          <a:prstGeom prst="rect">
            <a:avLst/>
          </a:prstGeom>
          <a:solidFill>
            <a:srgbClr val="DCE6F2">
              <a:alpha val="10196"/>
            </a:srgbClr>
          </a:solidFill>
          <a:ln>
            <a:solidFill>
              <a:schemeClr val="accent1"/>
            </a:solidFill>
          </a:ln>
          <a:effectLst>
            <a:outerShdw blurRad="50800" dist="38100" dir="2700000" algn="tl" rotWithShape="0">
              <a:prstClr val="black">
                <a:alpha val="40000"/>
              </a:prstClr>
            </a:outerShdw>
          </a:effectLst>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b="1" dirty="0" smtClean="0">
                <a:latin typeface="Times New Roman" panose="02020603050405020304" pitchFamily="18" charset="0"/>
                <a:cs typeface="Times New Roman" panose="02020603050405020304" pitchFamily="18" charset="0"/>
              </a:rPr>
              <a:t>Issues:</a:t>
            </a:r>
          </a:p>
          <a:p>
            <a:pPr marL="0" indent="0" algn="just">
              <a:buNone/>
            </a:pPr>
            <a:r>
              <a:rPr lang="en-US" sz="2400" dirty="0" smtClean="0">
                <a:latin typeface="Times New Roman" panose="02020603050405020304" pitchFamily="18" charset="0"/>
                <a:cs typeface="Times New Roman" panose="02020603050405020304" pitchFamily="18" charset="0"/>
              </a:rPr>
              <a:t>Due to the nature of Direct selling it is often impossible to control the flow of products. Your products may already be sold in China under an unofficial Chinese name.</a:t>
            </a:r>
          </a:p>
          <a:p>
            <a:pPr marL="0" indent="0" algn="just">
              <a:buNone/>
            </a:pPr>
            <a:r>
              <a:rPr lang="en-US" sz="2400" dirty="0" smtClean="0">
                <a:latin typeface="Times New Roman" panose="02020603050405020304" pitchFamily="18" charset="0"/>
                <a:cs typeface="Times New Roman" panose="02020603050405020304" pitchFamily="18" charset="0"/>
              </a:rPr>
              <a:t>Trademarks, Domain Names, copyrights, or other intellectual properties may be registered by a third party in an attempt to extort a payout. If it has not already happened, the threat rises every day your product is sold in China.</a:t>
            </a:r>
            <a:endParaRPr lang="en-US" sz="2400" dirty="0">
              <a:latin typeface="Times New Roman" panose="02020603050405020304" pitchFamily="18" charset="0"/>
              <a:cs typeface="Times New Roman" panose="02020603050405020304" pitchFamily="18" charset="0"/>
            </a:endParaRPr>
          </a:p>
        </p:txBody>
      </p:sp>
      <p:sp>
        <p:nvSpPr>
          <p:cNvPr id="7" name="Subtitle 2"/>
          <p:cNvSpPr txBox="1">
            <a:spLocks/>
          </p:cNvSpPr>
          <p:nvPr/>
        </p:nvSpPr>
        <p:spPr>
          <a:xfrm>
            <a:off x="239486" y="6208817"/>
            <a:ext cx="2408711" cy="405740"/>
          </a:xfrm>
          <a:prstGeom prst="rect">
            <a:avLst/>
          </a:prstGeom>
          <a:noFill/>
          <a:ln>
            <a:noFill/>
          </a:ln>
          <a:effectLst>
            <a:outerShdw blurRad="50800" dist="38100" dir="2700000" algn="tl" rotWithShape="0">
              <a:prstClr val="black">
                <a:alpha val="40000"/>
              </a:prstClr>
            </a:outerShdw>
          </a:effectLst>
        </p:spPr>
        <p:txBody>
          <a:bodyPr vert="horz">
            <a:normAutofit/>
          </a:bodyPr>
          <a:lstStyle/>
          <a:p>
            <a:pPr marL="0" marR="0" lvl="0" indent="0" algn="ctr" defTabSz="914400" rtl="0" eaLnBrk="1" fontAlgn="auto" latinLnBrk="0" hangingPunct="1">
              <a:lnSpc>
                <a:spcPct val="100000"/>
              </a:lnSpc>
              <a:spcBef>
                <a:spcPts val="600"/>
              </a:spcBef>
              <a:spcAft>
                <a:spcPts val="0"/>
              </a:spcAft>
              <a:buClr>
                <a:schemeClr val="tx1">
                  <a:shade val="95000"/>
                </a:schemeClr>
              </a:buClr>
              <a:buSzPct val="65000"/>
              <a:buFont typeface="Wingdings 2"/>
              <a:buNone/>
              <a:tabLst/>
              <a:defRPr/>
            </a:pPr>
            <a:r>
              <a:rPr kumimoji="0" lang="en-US" sz="16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Mail@LehmanLaw.com</a:t>
            </a:r>
            <a:endParaRPr kumimoji="0" lang="en-US"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xmlns="" val="32613813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Intellectual Property Protection</a:t>
            </a:r>
            <a:endParaRPr lang="en-US" dirty="0"/>
          </a:p>
        </p:txBody>
      </p:sp>
      <p:sp>
        <p:nvSpPr>
          <p:cNvPr id="4" name="Subtitle 2"/>
          <p:cNvSpPr txBox="1">
            <a:spLocks/>
          </p:cNvSpPr>
          <p:nvPr/>
        </p:nvSpPr>
        <p:spPr>
          <a:xfrm>
            <a:off x="636317" y="1705095"/>
            <a:ext cx="9992098" cy="4244444"/>
          </a:xfrm>
          <a:prstGeom prst="rect">
            <a:avLst/>
          </a:prstGeom>
          <a:solidFill>
            <a:srgbClr val="DCE6F2">
              <a:alpha val="10196"/>
            </a:srgbClr>
          </a:solidFill>
          <a:ln>
            <a:solidFill>
              <a:schemeClr val="accent1"/>
            </a:solidFill>
          </a:ln>
          <a:effectLst>
            <a:outerShdw blurRad="50800" dist="38100" dir="2700000" algn="tl" rotWithShape="0">
              <a:prstClr val="black">
                <a:alpha val="40000"/>
              </a:prstClr>
            </a:outerShdw>
          </a:effectLst>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u="sng" dirty="0">
                <a:latin typeface="Times New Roman" panose="02020603050405020304" pitchFamily="18" charset="0"/>
                <a:cs typeface="Times New Roman" panose="02020603050405020304" pitchFamily="18" charset="0"/>
              </a:rPr>
              <a:t>Translation</a:t>
            </a:r>
            <a:endParaRPr lang="en-US" sz="3200" dirty="0">
              <a:latin typeface="Times New Roman" panose="02020603050405020304" pitchFamily="18" charset="0"/>
              <a:cs typeface="Times New Roman" panose="02020603050405020304" pitchFamily="18" charset="0"/>
            </a:endParaRPr>
          </a:p>
          <a:p>
            <a:pPr marL="0" indent="0">
              <a:buNone/>
            </a:pPr>
            <a:r>
              <a:rPr lang="en-US" sz="3200" dirty="0">
                <a:latin typeface="Times New Roman" panose="02020603050405020304" pitchFamily="18" charset="0"/>
                <a:cs typeface="Times New Roman" panose="02020603050405020304" pitchFamily="18" charset="0"/>
              </a:rPr>
              <a:t>In some cases where an existing Trademark has an exact meaning a direct translation may be appropriate.  </a:t>
            </a:r>
          </a:p>
          <a:p>
            <a:pPr marL="0" indent="0">
              <a:buNone/>
            </a:pPr>
            <a:r>
              <a:rPr lang="en-US" sz="3200" dirty="0">
                <a:latin typeface="Times New Roman" panose="02020603050405020304" pitchFamily="18" charset="0"/>
                <a:cs typeface="Times New Roman" panose="02020603050405020304" pitchFamily="18" charset="0"/>
              </a:rPr>
              <a:t>Examples: </a:t>
            </a:r>
          </a:p>
          <a:p>
            <a:r>
              <a:rPr lang="en-US" sz="3200" dirty="0">
                <a:latin typeface="Times New Roman" panose="02020603050405020304" pitchFamily="18" charset="0"/>
                <a:cs typeface="Times New Roman" panose="02020603050405020304" pitchFamily="18" charset="0"/>
              </a:rPr>
              <a:t>Apple Computers: “Ping </a:t>
            </a:r>
            <a:r>
              <a:rPr lang="en-US" sz="3200" dirty="0" err="1">
                <a:latin typeface="Times New Roman" panose="02020603050405020304" pitchFamily="18" charset="0"/>
                <a:cs typeface="Times New Roman" panose="02020603050405020304" pitchFamily="18" charset="0"/>
              </a:rPr>
              <a:t>Guo</a:t>
            </a:r>
            <a:r>
              <a:rPr lang="en-US" sz="3200" dirty="0">
                <a:latin typeface="Times New Roman" panose="02020603050405020304" pitchFamily="18" charset="0"/>
                <a:cs typeface="Times New Roman" panose="02020603050405020304" pitchFamily="18" charset="0"/>
              </a:rPr>
              <a:t>,” Chinese for</a:t>
            </a:r>
            <a:r>
              <a:rPr lang="zh-CN" altLang="en-US" sz="3200" dirty="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apple.”</a:t>
            </a:r>
          </a:p>
          <a:p>
            <a:r>
              <a:rPr lang="en-US" sz="3200" dirty="0">
                <a:latin typeface="Times New Roman" panose="02020603050405020304" pitchFamily="18" charset="0"/>
                <a:cs typeface="Times New Roman" panose="02020603050405020304" pitchFamily="18" charset="0"/>
              </a:rPr>
              <a:t>Microsoft: “Wei </a:t>
            </a:r>
            <a:r>
              <a:rPr lang="en-US" sz="3200" dirty="0" err="1">
                <a:latin typeface="Times New Roman" panose="02020603050405020304" pitchFamily="18" charset="0"/>
                <a:cs typeface="Times New Roman" panose="02020603050405020304" pitchFamily="18" charset="0"/>
              </a:rPr>
              <a:t>Ruan</a:t>
            </a:r>
            <a:r>
              <a:rPr lang="en-US" sz="3200" dirty="0">
                <a:latin typeface="Times New Roman" panose="02020603050405020304" pitchFamily="18" charset="0"/>
                <a:cs typeface="Times New Roman" panose="02020603050405020304" pitchFamily="18" charset="0"/>
              </a:rPr>
              <a:t>,” a combination of the exact translation of “micro” and “soft</a:t>
            </a:r>
            <a:r>
              <a:rPr lang="en-US" sz="3200" dirty="0" smtClean="0">
                <a:latin typeface="Times New Roman" panose="02020603050405020304" pitchFamily="18" charset="0"/>
                <a:cs typeface="Times New Roman" panose="02020603050405020304" pitchFamily="18" charset="0"/>
              </a:rPr>
              <a:t>.”</a:t>
            </a:r>
          </a:p>
          <a:p>
            <a:endParaRPr lang="en-US" sz="3200" dirty="0">
              <a:latin typeface="Times New Roman" panose="02020603050405020304" pitchFamily="18" charset="0"/>
              <a:cs typeface="Times New Roman" panose="02020603050405020304" pitchFamily="18" charset="0"/>
            </a:endParaRPr>
          </a:p>
          <a:p>
            <a:pPr marL="0" indent="0">
              <a:buNone/>
            </a:pPr>
            <a:r>
              <a:rPr lang="en-US" sz="3200" u="sng" dirty="0">
                <a:latin typeface="Times New Roman" panose="02020603050405020304" pitchFamily="18" charset="0"/>
                <a:cs typeface="Times New Roman" panose="02020603050405020304" pitchFamily="18" charset="0"/>
              </a:rPr>
              <a:t>Transliteration</a:t>
            </a:r>
            <a:endParaRPr lang="en-US" sz="3200" dirty="0">
              <a:latin typeface="Times New Roman" panose="02020603050405020304" pitchFamily="18" charset="0"/>
              <a:cs typeface="Times New Roman" panose="02020603050405020304" pitchFamily="18" charset="0"/>
            </a:endParaRPr>
          </a:p>
          <a:p>
            <a:pPr marL="0" indent="0" algn="just">
              <a:buNone/>
            </a:pPr>
            <a:r>
              <a:rPr lang="en-US" sz="3200" dirty="0">
                <a:latin typeface="Times New Roman" panose="02020603050405020304" pitchFamily="18" charset="0"/>
                <a:cs typeface="Times New Roman" panose="02020603050405020304" pitchFamily="18" charset="0"/>
              </a:rPr>
              <a:t>It will more often be appropriate to choose a Chinese name which only approximates the sound of the foreign Trademark. However, care must be taken that characters chosen for the “sound” do not have a negative or inappropriate meaning for the product the mark is intended to represent.  </a:t>
            </a:r>
          </a:p>
          <a:p>
            <a:pPr marL="0" indent="0">
              <a:buNone/>
            </a:pPr>
            <a:r>
              <a:rPr lang="en-US" sz="3200" dirty="0">
                <a:latin typeface="Times New Roman" panose="02020603050405020304" pitchFamily="18" charset="0"/>
                <a:cs typeface="Times New Roman" panose="02020603050405020304" pitchFamily="18" charset="0"/>
              </a:rPr>
              <a:t>Example: McDonald’s = “Mai Dang Lao”</a:t>
            </a:r>
          </a:p>
          <a:p>
            <a:pPr marL="0" indent="0">
              <a:buNone/>
            </a:pPr>
            <a:endParaRPr lang="en-US" sz="3200" dirty="0">
              <a:latin typeface="Times New Roman" panose="02020603050405020304" pitchFamily="18" charset="0"/>
              <a:cs typeface="Times New Roman" panose="02020603050405020304" pitchFamily="18" charset="0"/>
            </a:endParaRPr>
          </a:p>
          <a:p>
            <a:pPr marL="0" indent="0">
              <a:buNone/>
            </a:pPr>
            <a:r>
              <a:rPr lang="en-US" sz="3200" dirty="0">
                <a:latin typeface="Times New Roman" panose="02020603050405020304" pitchFamily="18" charset="0"/>
                <a:cs typeface="Times New Roman" panose="02020603050405020304" pitchFamily="18" charset="0"/>
              </a:rPr>
              <a:t>Often, the best Trademark will be a transliteration of the sound, with </a:t>
            </a:r>
            <a:r>
              <a:rPr lang="en-US" sz="3200" dirty="0" smtClean="0">
                <a:latin typeface="Times New Roman" panose="02020603050405020304" pitchFamily="18" charset="0"/>
                <a:cs typeface="Times New Roman" panose="02020603050405020304" pitchFamily="18" charset="0"/>
              </a:rPr>
              <a:t>specially </a:t>
            </a:r>
            <a:r>
              <a:rPr lang="en-US" sz="3200" dirty="0">
                <a:latin typeface="Times New Roman" panose="02020603050405020304" pitchFamily="18" charset="0"/>
                <a:cs typeface="Times New Roman" panose="02020603050405020304" pitchFamily="18" charset="0"/>
              </a:rPr>
              <a:t>chosen characters to connote a positive meaning or effective product</a:t>
            </a:r>
            <a:r>
              <a:rPr lang="en-US" sz="3200" dirty="0" smtClean="0">
                <a:latin typeface="Times New Roman" panose="02020603050405020304" pitchFamily="18" charset="0"/>
                <a:cs typeface="Times New Roman" panose="02020603050405020304" pitchFamily="18" charset="0"/>
              </a:rPr>
              <a:t>.</a:t>
            </a:r>
            <a:endParaRPr lang="en-US" dirty="0"/>
          </a:p>
        </p:txBody>
      </p:sp>
      <p:cxnSp>
        <p:nvCxnSpPr>
          <p:cNvPr id="12" name="Straight Connector 11"/>
          <p:cNvCxnSpPr/>
          <p:nvPr/>
        </p:nvCxnSpPr>
        <p:spPr>
          <a:xfrm>
            <a:off x="838199" y="1355196"/>
            <a:ext cx="11353801" cy="15347"/>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pic>
        <p:nvPicPr>
          <p:cNvPr id="16" name="Picture 1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978092" y="5655734"/>
            <a:ext cx="1095375" cy="1095375"/>
          </a:xfrm>
          <a:prstGeom prst="rect">
            <a:avLst/>
          </a:prstGeom>
        </p:spPr>
      </p:pic>
      <p:sp>
        <p:nvSpPr>
          <p:cNvPr id="6" name="Subtitle 2"/>
          <p:cNvSpPr txBox="1">
            <a:spLocks/>
          </p:cNvSpPr>
          <p:nvPr/>
        </p:nvSpPr>
        <p:spPr>
          <a:xfrm>
            <a:off x="239486" y="6208817"/>
            <a:ext cx="2408711" cy="405740"/>
          </a:xfrm>
          <a:prstGeom prst="rect">
            <a:avLst/>
          </a:prstGeom>
          <a:noFill/>
          <a:ln>
            <a:noFill/>
          </a:ln>
          <a:effectLst>
            <a:outerShdw blurRad="50800" dist="38100" dir="2700000" algn="tl" rotWithShape="0">
              <a:prstClr val="black">
                <a:alpha val="40000"/>
              </a:prstClr>
            </a:outerShdw>
          </a:effectLst>
        </p:spPr>
        <p:txBody>
          <a:bodyPr vert="horz">
            <a:normAutofit/>
          </a:bodyPr>
          <a:lstStyle/>
          <a:p>
            <a:pPr marL="0" marR="0" lvl="0" indent="0" algn="ctr" defTabSz="914400" rtl="0" eaLnBrk="1" fontAlgn="auto" latinLnBrk="0" hangingPunct="1">
              <a:lnSpc>
                <a:spcPct val="100000"/>
              </a:lnSpc>
              <a:spcBef>
                <a:spcPts val="600"/>
              </a:spcBef>
              <a:spcAft>
                <a:spcPts val="0"/>
              </a:spcAft>
              <a:buClr>
                <a:schemeClr val="tx1">
                  <a:shade val="95000"/>
                </a:schemeClr>
              </a:buClr>
              <a:buSzPct val="65000"/>
              <a:buFont typeface="Wingdings 2"/>
              <a:buNone/>
              <a:tabLst/>
              <a:defRPr/>
            </a:pPr>
            <a:r>
              <a:rPr kumimoji="0" lang="en-US" sz="16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Mail@LehmanLaw.com</a:t>
            </a:r>
            <a:endParaRPr kumimoji="0" lang="en-US"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xmlns="" val="26692538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Company Establishment</a:t>
            </a:r>
            <a:endParaRPr lang="en-US" dirty="0"/>
          </a:p>
        </p:txBody>
      </p:sp>
      <p:sp>
        <p:nvSpPr>
          <p:cNvPr id="4" name="Subtitle 2"/>
          <p:cNvSpPr txBox="1">
            <a:spLocks/>
          </p:cNvSpPr>
          <p:nvPr/>
        </p:nvSpPr>
        <p:spPr>
          <a:xfrm>
            <a:off x="838200" y="1781705"/>
            <a:ext cx="9790216" cy="4310176"/>
          </a:xfrm>
          <a:prstGeom prst="rect">
            <a:avLst/>
          </a:prstGeom>
          <a:solidFill>
            <a:srgbClr val="DCE6F2">
              <a:alpha val="10196"/>
            </a:srgbClr>
          </a:solidFill>
          <a:ln>
            <a:solidFill>
              <a:schemeClr val="accent1"/>
            </a:solidFill>
          </a:ln>
          <a:effectLst>
            <a:outerShdw blurRad="50800" dist="38100" dir="2700000" algn="tl" rotWithShape="0">
              <a:prstClr val="black">
                <a:alpha val="40000"/>
              </a:prstClr>
            </a:outerShdw>
          </a:effectLst>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smtClean="0">
                <a:latin typeface="Times New Roman" pitchFamily="18" charset="0"/>
                <a:cs typeface="Times New Roman" pitchFamily="18" charset="0"/>
              </a:rPr>
              <a:t>All Foreign invested enterprises must comply with China’s </a:t>
            </a:r>
            <a:r>
              <a:rPr lang="en-US" u="sng" dirty="0" smtClean="0">
                <a:latin typeface="Times New Roman" pitchFamily="18" charset="0"/>
                <a:cs typeface="Times New Roman" pitchFamily="18" charset="0"/>
              </a:rPr>
              <a:t>Catalogue of Industries Governing Foreign Investment</a:t>
            </a:r>
            <a:r>
              <a:rPr lang="en-US" dirty="0" smtClean="0">
                <a:latin typeface="Times New Roman" pitchFamily="18" charset="0"/>
                <a:cs typeface="Times New Roman" pitchFamily="18" charset="0"/>
              </a:rPr>
              <a:t>, According to the Catalogue the products sold by LG Health &amp; Beauty fall into the following categories: </a:t>
            </a:r>
          </a:p>
          <a:p>
            <a:pPr marL="0" indent="0">
              <a:buNone/>
            </a:pPr>
            <a:endParaRPr lang="en-US" dirty="0" smtClean="0">
              <a:latin typeface="Times New Roman" pitchFamily="18" charset="0"/>
              <a:cs typeface="Times New Roman" pitchFamily="18" charset="0"/>
            </a:endParaRPr>
          </a:p>
          <a:p>
            <a:pPr marL="0" indent="0"/>
            <a:r>
              <a:rPr lang="en-US" altLang="zh-CN" dirty="0" smtClean="0">
                <a:latin typeface="Times New Roman" pitchFamily="18" charset="0"/>
                <a:cs typeface="Times New Roman" pitchFamily="18" charset="0"/>
              </a:rPr>
              <a:t> Health food is categorized as Encouraged</a:t>
            </a:r>
          </a:p>
          <a:p>
            <a:pPr marL="0" indent="0"/>
            <a:r>
              <a:rPr lang="en-US" altLang="zh-CN" dirty="0" smtClean="0">
                <a:latin typeface="Times New Roman" pitchFamily="18" charset="0"/>
                <a:cs typeface="Times New Roman" pitchFamily="18" charset="0"/>
              </a:rPr>
              <a:t> Cosmetics and jewelry are categorized as Permitted</a:t>
            </a:r>
          </a:p>
          <a:p>
            <a:pPr marL="0" indent="0">
              <a:buNone/>
            </a:pPr>
            <a:endParaRPr lang="en-US" altLang="zh-CN" dirty="0" smtClean="0">
              <a:latin typeface="Times New Roman" pitchFamily="18" charset="0"/>
              <a:cs typeface="Times New Roman" pitchFamily="18" charset="0"/>
            </a:endParaRPr>
          </a:p>
          <a:p>
            <a:pPr marL="0" indent="0">
              <a:buNone/>
            </a:pPr>
            <a:r>
              <a:rPr lang="en-US" altLang="zh-CN" dirty="0" smtClean="0">
                <a:latin typeface="Times New Roman" pitchFamily="18" charset="0"/>
                <a:cs typeface="Times New Roman" pitchFamily="18" charset="0"/>
              </a:rPr>
              <a:t>However, the general practice of “Direct Sales” is a </a:t>
            </a:r>
            <a:r>
              <a:rPr lang="en-US" altLang="zh-CN" u="sng" dirty="0" smtClean="0">
                <a:latin typeface="Times New Roman" pitchFamily="18" charset="0"/>
                <a:cs typeface="Times New Roman" pitchFamily="18" charset="0"/>
              </a:rPr>
              <a:t>Restricted</a:t>
            </a:r>
            <a:r>
              <a:rPr lang="en-US" altLang="zh-CN" dirty="0" smtClean="0">
                <a:latin typeface="Times New Roman" pitchFamily="18" charset="0"/>
                <a:cs typeface="Times New Roman" pitchFamily="18" charset="0"/>
              </a:rPr>
              <a:t> industry under the Catalogue, and requires special licensing.</a:t>
            </a:r>
            <a:endParaRPr lang="zh-CN" altLang="zh-CN" dirty="0" smtClean="0">
              <a:latin typeface="Times New Roman" pitchFamily="18" charset="0"/>
              <a:cs typeface="Times New Roman" pitchFamily="18" charset="0"/>
            </a:endParaRPr>
          </a:p>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cxnSp>
        <p:nvCxnSpPr>
          <p:cNvPr id="12" name="Straight Connector 11"/>
          <p:cNvCxnSpPr/>
          <p:nvPr/>
        </p:nvCxnSpPr>
        <p:spPr>
          <a:xfrm>
            <a:off x="838199" y="1355196"/>
            <a:ext cx="11353801" cy="15347"/>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pic>
        <p:nvPicPr>
          <p:cNvPr id="16" name="Picture 1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978092" y="5655734"/>
            <a:ext cx="1095375" cy="1095375"/>
          </a:xfrm>
          <a:prstGeom prst="rect">
            <a:avLst/>
          </a:prstGeom>
        </p:spPr>
      </p:pic>
      <p:sp>
        <p:nvSpPr>
          <p:cNvPr id="6" name="Subtitle 2"/>
          <p:cNvSpPr txBox="1">
            <a:spLocks/>
          </p:cNvSpPr>
          <p:nvPr/>
        </p:nvSpPr>
        <p:spPr>
          <a:xfrm>
            <a:off x="239486" y="6208817"/>
            <a:ext cx="2408711" cy="405740"/>
          </a:xfrm>
          <a:prstGeom prst="rect">
            <a:avLst/>
          </a:prstGeom>
          <a:noFill/>
          <a:ln>
            <a:noFill/>
          </a:ln>
          <a:effectLst>
            <a:outerShdw blurRad="50800" dist="38100" dir="2700000" algn="tl" rotWithShape="0">
              <a:prstClr val="black">
                <a:alpha val="40000"/>
              </a:prstClr>
            </a:outerShdw>
          </a:effectLst>
        </p:spPr>
        <p:txBody>
          <a:bodyPr vert="horz">
            <a:normAutofit/>
          </a:bodyPr>
          <a:lstStyle/>
          <a:p>
            <a:pPr marL="0" marR="0" lvl="0" indent="0" algn="ctr" defTabSz="914400" rtl="0" eaLnBrk="1" fontAlgn="auto" latinLnBrk="0" hangingPunct="1">
              <a:lnSpc>
                <a:spcPct val="100000"/>
              </a:lnSpc>
              <a:spcBef>
                <a:spcPts val="600"/>
              </a:spcBef>
              <a:spcAft>
                <a:spcPts val="0"/>
              </a:spcAft>
              <a:buClr>
                <a:schemeClr val="tx1">
                  <a:shade val="95000"/>
                </a:schemeClr>
              </a:buClr>
              <a:buSzPct val="65000"/>
              <a:buFont typeface="Wingdings 2"/>
              <a:buNone/>
              <a:tabLst/>
              <a:defRPr/>
            </a:pPr>
            <a:r>
              <a:rPr kumimoji="0" lang="en-US" sz="16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Mail@LehmanLaw.com</a:t>
            </a:r>
            <a:endParaRPr kumimoji="0" lang="en-US"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xmlns="" val="3261381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Company Establishment</a:t>
            </a:r>
            <a:endParaRPr lang="en-US" dirty="0"/>
          </a:p>
        </p:txBody>
      </p:sp>
      <p:cxnSp>
        <p:nvCxnSpPr>
          <p:cNvPr id="12" name="Straight Connector 11"/>
          <p:cNvCxnSpPr/>
          <p:nvPr/>
        </p:nvCxnSpPr>
        <p:spPr>
          <a:xfrm>
            <a:off x="838199" y="1355196"/>
            <a:ext cx="11353801" cy="15347"/>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pic>
        <p:nvPicPr>
          <p:cNvPr id="16" name="Picture 1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978092" y="5655734"/>
            <a:ext cx="1095375" cy="1095375"/>
          </a:xfrm>
          <a:prstGeom prst="rect">
            <a:avLst/>
          </a:prstGeom>
        </p:spPr>
      </p:pic>
      <p:sp>
        <p:nvSpPr>
          <p:cNvPr id="17" name="Subtitle 2"/>
          <p:cNvSpPr txBox="1">
            <a:spLocks/>
          </p:cNvSpPr>
          <p:nvPr/>
        </p:nvSpPr>
        <p:spPr>
          <a:xfrm>
            <a:off x="6384912" y="1790766"/>
            <a:ext cx="4837269" cy="3600631"/>
          </a:xfrm>
          <a:prstGeom prst="rect">
            <a:avLst/>
          </a:prstGeom>
          <a:solidFill>
            <a:srgbClr val="DCE6F2">
              <a:alpha val="10196"/>
            </a:srgbClr>
          </a:solidFill>
          <a:ln>
            <a:solidFill>
              <a:schemeClr val="accent1"/>
            </a:solidFill>
          </a:ln>
          <a:effectLst>
            <a:outerShdw blurRad="50800" dist="38100" dir="2700000" algn="tl" rotWithShape="0">
              <a:prstClr val="black">
                <a:alpha val="40000"/>
              </a:prstClr>
            </a:outerShdw>
          </a:effectLst>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smtClean="0">
                <a:latin typeface="Times New Roman" pitchFamily="18" charset="0"/>
                <a:cs typeface="Times New Roman" pitchFamily="18" charset="0"/>
              </a:rPr>
              <a:t>Total Cost of Establishment:</a:t>
            </a:r>
          </a:p>
          <a:p>
            <a:r>
              <a:rPr lang="en-US" altLang="zh-CN" dirty="0" smtClean="0">
                <a:latin typeface="Times New Roman" pitchFamily="18" charset="0"/>
                <a:cs typeface="Times New Roman" pitchFamily="18" charset="0"/>
              </a:rPr>
              <a:t>Total amount of all Administrative Fees is about</a:t>
            </a:r>
            <a:r>
              <a:rPr lang="zh-CN" altLang="zh-CN" dirty="0" smtClean="0">
                <a:latin typeface="Times New Roman" pitchFamily="18" charset="0"/>
                <a:cs typeface="Times New Roman" pitchFamily="18" charset="0"/>
              </a:rPr>
              <a:t>￥</a:t>
            </a:r>
            <a:r>
              <a:rPr lang="en-US" altLang="zh-CN" dirty="0" smtClean="0">
                <a:latin typeface="Times New Roman" pitchFamily="18" charset="0"/>
                <a:cs typeface="Times New Roman" pitchFamily="18" charset="0"/>
              </a:rPr>
              <a:t>2000 RMB excluding any agency fees.</a:t>
            </a:r>
          </a:p>
          <a:p>
            <a:endParaRPr lang="en-US" altLang="zh-CN" dirty="0" smtClean="0">
              <a:latin typeface="Times New Roman" pitchFamily="18" charset="0"/>
              <a:cs typeface="Times New Roman" pitchFamily="18" charset="0"/>
            </a:endParaRPr>
          </a:p>
          <a:p>
            <a:r>
              <a:rPr lang="en-US" altLang="zh-CN" dirty="0" smtClean="0">
                <a:latin typeface="Times New Roman" pitchFamily="18" charset="0"/>
                <a:cs typeface="Times New Roman" pitchFamily="18" charset="0"/>
              </a:rPr>
              <a:t>Capital Contribution costs will  vary according to business needs; A company must have RMB 80 Million in paid-in capital for Direct Selling license.</a:t>
            </a:r>
            <a:endParaRPr lang="zh-CN" altLang="zh-CN" dirty="0">
              <a:latin typeface="Times New Roman" pitchFamily="18" charset="0"/>
              <a:cs typeface="Times New Roman" pitchFamily="18" charset="0"/>
            </a:endParaRPr>
          </a:p>
        </p:txBody>
      </p:sp>
      <p:graphicFrame>
        <p:nvGraphicFramePr>
          <p:cNvPr id="7" name="Table 6"/>
          <p:cNvGraphicFramePr>
            <a:graphicFrameLocks noGrp="1"/>
          </p:cNvGraphicFramePr>
          <p:nvPr/>
        </p:nvGraphicFramePr>
        <p:xfrm>
          <a:off x="844467" y="1615044"/>
          <a:ext cx="4855690" cy="4417537"/>
        </p:xfrm>
        <a:graphic>
          <a:graphicData uri="http://schemas.openxmlformats.org/drawingml/2006/table">
            <a:tbl>
              <a:tblPr firstRow="1" bandRow="1">
                <a:tableStyleId>{69CF1AB2-1976-4502-BF36-3FF5EA218861}</a:tableStyleId>
              </a:tblPr>
              <a:tblGrid>
                <a:gridCol w="2427845"/>
                <a:gridCol w="2427845"/>
              </a:tblGrid>
              <a:tr h="442665">
                <a:tc>
                  <a:txBody>
                    <a:bodyPr/>
                    <a:lstStyle/>
                    <a:p>
                      <a:pPr algn="ctr"/>
                      <a:r>
                        <a:rPr lang="en-US" altLang="zh-CN" sz="2400" dirty="0" smtClean="0">
                          <a:latin typeface="Times New Roman" pitchFamily="18" charset="0"/>
                          <a:cs typeface="Times New Roman" pitchFamily="18" charset="0"/>
                        </a:rPr>
                        <a:t>Process</a:t>
                      </a:r>
                      <a:endParaRPr lang="zh-CN" altLang="en-US" sz="2400" dirty="0">
                        <a:latin typeface="Times New Roman" pitchFamily="18" charset="0"/>
                        <a:cs typeface="Times New Roman" pitchFamily="18" charset="0"/>
                      </a:endParaRPr>
                    </a:p>
                  </a:txBody>
                  <a:tcPr anchor="ctr"/>
                </a:tc>
                <a:tc>
                  <a:txBody>
                    <a:bodyPr/>
                    <a:lstStyle/>
                    <a:p>
                      <a:pPr algn="ctr"/>
                      <a:r>
                        <a:rPr lang="en-US" altLang="zh-CN" sz="2400" dirty="0" smtClean="0">
                          <a:latin typeface="Times New Roman" pitchFamily="18" charset="0"/>
                          <a:cs typeface="Times New Roman" pitchFamily="18" charset="0"/>
                        </a:rPr>
                        <a:t>Estimated</a:t>
                      </a:r>
                      <a:r>
                        <a:rPr lang="en-US" altLang="zh-CN" sz="2400" baseline="0" dirty="0" smtClean="0">
                          <a:latin typeface="Times New Roman" pitchFamily="18" charset="0"/>
                          <a:cs typeface="Times New Roman" pitchFamily="18" charset="0"/>
                        </a:rPr>
                        <a:t> Time</a:t>
                      </a:r>
                      <a:endParaRPr lang="zh-CN" altLang="en-US" sz="2400" dirty="0">
                        <a:latin typeface="Times New Roman" pitchFamily="18" charset="0"/>
                        <a:cs typeface="Times New Roman" pitchFamily="18" charset="0"/>
                      </a:endParaRPr>
                    </a:p>
                  </a:txBody>
                  <a:tcPr anchor="ctr"/>
                </a:tc>
              </a:tr>
              <a:tr h="522131">
                <a:tc>
                  <a:txBody>
                    <a:bodyPr/>
                    <a:lstStyle/>
                    <a:p>
                      <a:pPr algn="ctr">
                        <a:lnSpc>
                          <a:spcPct val="100000"/>
                        </a:lnSpc>
                        <a:spcBef>
                          <a:spcPts val="600"/>
                        </a:spcBef>
                        <a:spcAft>
                          <a:spcPts val="600"/>
                        </a:spcAft>
                      </a:pPr>
                      <a:r>
                        <a:rPr lang="en-US" altLang="zh-CN" sz="2000" kern="1200" dirty="0" smtClean="0">
                          <a:latin typeface="Times New Roman" pitchFamily="18" charset="0"/>
                          <a:cs typeface="Times New Roman" pitchFamily="18" charset="0"/>
                        </a:rPr>
                        <a:t>Delivery of Reports </a:t>
                      </a:r>
                      <a:endParaRPr lang="zh-CN" altLang="en-US" sz="2000" dirty="0">
                        <a:latin typeface="Times New Roman" pitchFamily="18" charset="0"/>
                        <a:cs typeface="Times New Roman" pitchFamily="18" charset="0"/>
                      </a:endParaRPr>
                    </a:p>
                  </a:txBody>
                  <a:tcPr anchor="ctr">
                    <a:solidFill>
                      <a:schemeClr val="accent1">
                        <a:lumMod val="20000"/>
                        <a:lumOff val="80000"/>
                      </a:schemeClr>
                    </a:solidFill>
                  </a:tcPr>
                </a:tc>
                <a:tc>
                  <a:txBody>
                    <a:bodyPr/>
                    <a:lstStyle/>
                    <a:p>
                      <a:pPr algn="ctr"/>
                      <a:r>
                        <a:rPr lang="en-US" altLang="zh-CN" sz="2000" dirty="0" smtClean="0">
                          <a:latin typeface="Times New Roman" pitchFamily="18" charset="0"/>
                          <a:cs typeface="Times New Roman" pitchFamily="18" charset="0"/>
                        </a:rPr>
                        <a:t>Reply within 30 days</a:t>
                      </a:r>
                      <a:endParaRPr lang="zh-CN" altLang="en-US" sz="2000" dirty="0">
                        <a:latin typeface="Times New Roman" pitchFamily="18" charset="0"/>
                        <a:cs typeface="Times New Roman" pitchFamily="18" charset="0"/>
                      </a:endParaRPr>
                    </a:p>
                  </a:txBody>
                  <a:tcPr anchor="ctr">
                    <a:solidFill>
                      <a:schemeClr val="accent1">
                        <a:lumMod val="20000"/>
                        <a:lumOff val="80000"/>
                      </a:schemeClr>
                    </a:solidFill>
                  </a:tcPr>
                </a:tc>
              </a:tr>
              <a:tr h="840503">
                <a:tc>
                  <a:txBody>
                    <a:bodyPr/>
                    <a:lstStyle/>
                    <a:p>
                      <a:pPr algn="ctr">
                        <a:lnSpc>
                          <a:spcPct val="100000"/>
                        </a:lnSpc>
                        <a:spcBef>
                          <a:spcPts val="600"/>
                        </a:spcBef>
                        <a:spcAft>
                          <a:spcPts val="600"/>
                        </a:spcAft>
                      </a:pPr>
                      <a:r>
                        <a:rPr lang="en-US" sz="2000" kern="100" dirty="0">
                          <a:latin typeface="Times New Roman" pitchFamily="18" charset="0"/>
                          <a:cs typeface="Times New Roman" pitchFamily="18" charset="0"/>
                        </a:rPr>
                        <a:t>Application for </a:t>
                      </a:r>
                      <a:r>
                        <a:rPr lang="en-US" sz="2000" kern="100" dirty="0" smtClean="0">
                          <a:latin typeface="Times New Roman" pitchFamily="18" charset="0"/>
                          <a:cs typeface="Times New Roman" pitchFamily="18" charset="0"/>
                        </a:rPr>
                        <a:t>Incorporation</a:t>
                      </a:r>
                      <a:endParaRPr lang="zh-CN" sz="2000" kern="100" dirty="0">
                        <a:latin typeface="Times New Roman" pitchFamily="18" charset="0"/>
                        <a:ea typeface="宋体"/>
                        <a:cs typeface="Times New Roman" pitchFamily="18" charset="0"/>
                      </a:endParaRPr>
                    </a:p>
                  </a:txBody>
                  <a:tcPr marL="68580" marR="68580" marT="0" marB="0" anchor="ctr"/>
                </a:tc>
                <a:tc>
                  <a:txBody>
                    <a:bodyPr/>
                    <a:lstStyle/>
                    <a:p>
                      <a:pPr algn="ctr"/>
                      <a:r>
                        <a:rPr lang="en-US" altLang="zh-CN" sz="2000" dirty="0" smtClean="0">
                          <a:latin typeface="Times New Roman" pitchFamily="18" charset="0"/>
                          <a:cs typeface="Times New Roman" pitchFamily="18" charset="0"/>
                        </a:rPr>
                        <a:t>Decision within 90 days of submission</a:t>
                      </a:r>
                      <a:endParaRPr lang="zh-CN" altLang="en-US" sz="2000" dirty="0">
                        <a:latin typeface="Times New Roman" pitchFamily="18" charset="0"/>
                        <a:cs typeface="Times New Roman" pitchFamily="18" charset="0"/>
                      </a:endParaRPr>
                    </a:p>
                  </a:txBody>
                  <a:tcPr anchor="ctr"/>
                </a:tc>
              </a:tr>
              <a:tr h="949208">
                <a:tc>
                  <a:txBody>
                    <a:bodyPr/>
                    <a:lstStyle/>
                    <a:p>
                      <a:pPr algn="ctr">
                        <a:lnSpc>
                          <a:spcPct val="100000"/>
                        </a:lnSpc>
                        <a:spcBef>
                          <a:spcPts val="600"/>
                        </a:spcBef>
                        <a:spcAft>
                          <a:spcPts val="600"/>
                        </a:spcAft>
                      </a:pPr>
                      <a:r>
                        <a:rPr lang="en-US" sz="2000" kern="100" dirty="0">
                          <a:latin typeface="Times New Roman" pitchFamily="18" charset="0"/>
                          <a:cs typeface="Times New Roman" pitchFamily="18" charset="0"/>
                        </a:rPr>
                        <a:t>Business </a:t>
                      </a:r>
                      <a:r>
                        <a:rPr lang="en-US" sz="2000" kern="100" dirty="0" smtClean="0">
                          <a:latin typeface="Times New Roman" pitchFamily="18" charset="0"/>
                          <a:cs typeface="Times New Roman" pitchFamily="18" charset="0"/>
                        </a:rPr>
                        <a:t>License Application</a:t>
                      </a:r>
                      <a:endParaRPr lang="zh-CN" sz="2000" kern="100" dirty="0">
                        <a:latin typeface="Times New Roman" pitchFamily="18" charset="0"/>
                        <a:ea typeface="宋体"/>
                        <a:cs typeface="Times New Roman" pitchFamily="18" charset="0"/>
                      </a:endParaRPr>
                    </a:p>
                  </a:txBody>
                  <a:tcPr marL="68580" marR="68580" marT="0" marB="0" anchor="ctr">
                    <a:solidFill>
                      <a:schemeClr val="accent1">
                        <a:lumMod val="20000"/>
                        <a:lumOff val="80000"/>
                      </a:schemeClr>
                    </a:solidFill>
                  </a:tcPr>
                </a:tc>
                <a:tc>
                  <a:txBody>
                    <a:bodyPr/>
                    <a:lstStyle/>
                    <a:p>
                      <a:pPr algn="ctr"/>
                      <a:r>
                        <a:rPr lang="en-US" altLang="zh-CN" sz="2000" dirty="0" smtClean="0">
                          <a:latin typeface="Times New Roman" pitchFamily="18" charset="0"/>
                          <a:cs typeface="Times New Roman" pitchFamily="18" charset="0"/>
                        </a:rPr>
                        <a:t>Must be filed within 30 days</a:t>
                      </a:r>
                      <a:r>
                        <a:rPr lang="en-US" altLang="zh-CN" sz="2000" baseline="0" dirty="0" smtClean="0">
                          <a:latin typeface="Times New Roman" pitchFamily="18" charset="0"/>
                          <a:cs typeface="Times New Roman" pitchFamily="18" charset="0"/>
                        </a:rPr>
                        <a:t> – approval in 5</a:t>
                      </a:r>
                      <a:endParaRPr lang="zh-CN" altLang="en-US" sz="2000" dirty="0">
                        <a:latin typeface="Times New Roman" pitchFamily="18" charset="0"/>
                        <a:cs typeface="Times New Roman" pitchFamily="18" charset="0"/>
                      </a:endParaRPr>
                    </a:p>
                  </a:txBody>
                  <a:tcPr anchor="ctr">
                    <a:solidFill>
                      <a:schemeClr val="accent1">
                        <a:lumMod val="20000"/>
                        <a:lumOff val="80000"/>
                      </a:schemeClr>
                    </a:solidFill>
                  </a:tcPr>
                </a:tc>
              </a:tr>
              <a:tr h="789564">
                <a:tc>
                  <a:txBody>
                    <a:bodyPr/>
                    <a:lstStyle/>
                    <a:p>
                      <a:pPr algn="ctr">
                        <a:lnSpc>
                          <a:spcPct val="100000"/>
                        </a:lnSpc>
                        <a:spcBef>
                          <a:spcPts val="600"/>
                        </a:spcBef>
                        <a:spcAft>
                          <a:spcPts val="600"/>
                        </a:spcAft>
                      </a:pPr>
                      <a:r>
                        <a:rPr lang="en-US" altLang="zh-CN" sz="2000" dirty="0" smtClean="0">
                          <a:latin typeface="Times New Roman" pitchFamily="18" charset="0"/>
                          <a:cs typeface="Times New Roman" pitchFamily="18" charset="0"/>
                        </a:rPr>
                        <a:t>Post Registration Procedures</a:t>
                      </a:r>
                      <a:endParaRPr lang="zh-CN" altLang="en-US" sz="2000" dirty="0">
                        <a:latin typeface="Times New Roman" pitchFamily="18" charset="0"/>
                        <a:cs typeface="Times New Roman" pitchFamily="18" charset="0"/>
                      </a:endParaRPr>
                    </a:p>
                  </a:txBody>
                  <a:tcPr anchor="ctr"/>
                </a:tc>
                <a:tc>
                  <a:txBody>
                    <a:bodyPr/>
                    <a:lstStyle/>
                    <a:p>
                      <a:pPr algn="ctr"/>
                      <a:r>
                        <a:rPr lang="en-US" altLang="zh-CN" sz="2000" dirty="0" smtClean="0">
                          <a:latin typeface="Times New Roman" pitchFamily="18" charset="0"/>
                          <a:cs typeface="Times New Roman" pitchFamily="18" charset="0"/>
                        </a:rPr>
                        <a:t>Completed within</a:t>
                      </a:r>
                      <a:r>
                        <a:rPr lang="en-US" altLang="zh-CN" sz="2000" baseline="0" dirty="0" smtClean="0">
                          <a:latin typeface="Times New Roman" pitchFamily="18" charset="0"/>
                          <a:cs typeface="Times New Roman" pitchFamily="18" charset="0"/>
                        </a:rPr>
                        <a:t> 30 days of obtaining BL</a:t>
                      </a:r>
                      <a:endParaRPr lang="zh-CN" altLang="en-US" sz="2000" dirty="0">
                        <a:latin typeface="Times New Roman" pitchFamily="18" charset="0"/>
                        <a:cs typeface="Times New Roman" pitchFamily="18" charset="0"/>
                      </a:endParaRPr>
                    </a:p>
                  </a:txBody>
                  <a:tcPr anchor="ctr"/>
                </a:tc>
              </a:tr>
              <a:tr h="802299">
                <a:tc>
                  <a:txBody>
                    <a:bodyPr/>
                    <a:lstStyle/>
                    <a:p>
                      <a:pPr algn="ctr">
                        <a:lnSpc>
                          <a:spcPct val="100000"/>
                        </a:lnSpc>
                        <a:spcBef>
                          <a:spcPts val="600"/>
                        </a:spcBef>
                        <a:spcAft>
                          <a:spcPts val="600"/>
                        </a:spcAft>
                      </a:pPr>
                      <a:r>
                        <a:rPr lang="en-US" sz="2000" kern="100" dirty="0">
                          <a:latin typeface="Times New Roman" pitchFamily="18" charset="0"/>
                          <a:cs typeface="Times New Roman" pitchFamily="18" charset="0"/>
                        </a:rPr>
                        <a:t>Contribution of </a:t>
                      </a:r>
                      <a:r>
                        <a:rPr lang="en-US" sz="2000" kern="100" dirty="0" smtClean="0">
                          <a:latin typeface="Times New Roman" pitchFamily="18" charset="0"/>
                          <a:cs typeface="Times New Roman" pitchFamily="18" charset="0"/>
                        </a:rPr>
                        <a:t>Capital</a:t>
                      </a:r>
                      <a:endParaRPr lang="zh-CN" sz="2000" kern="100" dirty="0">
                        <a:latin typeface="Times New Roman" pitchFamily="18" charset="0"/>
                        <a:ea typeface="宋体"/>
                        <a:cs typeface="Times New Roman" pitchFamily="18" charset="0"/>
                      </a:endParaRPr>
                    </a:p>
                  </a:txBody>
                  <a:tcPr marL="68580" marR="68580" marT="0" marB="0" anchor="ctr">
                    <a:solidFill>
                      <a:schemeClr val="accent1">
                        <a:lumMod val="20000"/>
                        <a:lumOff val="80000"/>
                      </a:schemeClr>
                    </a:solidFill>
                  </a:tcPr>
                </a:tc>
                <a:tc>
                  <a:txBody>
                    <a:bodyPr/>
                    <a:lstStyle/>
                    <a:p>
                      <a:pPr algn="ctr"/>
                      <a:r>
                        <a:rPr lang="en-US" altLang="zh-CN" sz="2000" dirty="0" smtClean="0">
                          <a:latin typeface="Times New Roman" pitchFamily="18" charset="0"/>
                          <a:cs typeface="Times New Roman" pitchFamily="18" charset="0"/>
                        </a:rPr>
                        <a:t>Within</a:t>
                      </a:r>
                      <a:r>
                        <a:rPr lang="en-US" altLang="zh-CN" sz="2000" baseline="0" dirty="0" smtClean="0">
                          <a:latin typeface="Times New Roman" pitchFamily="18" charset="0"/>
                          <a:cs typeface="Times New Roman" pitchFamily="18" charset="0"/>
                        </a:rPr>
                        <a:t> 90 days of obtaining BL</a:t>
                      </a:r>
                      <a:endParaRPr lang="zh-CN" altLang="en-US" sz="2000" dirty="0">
                        <a:latin typeface="Times New Roman" pitchFamily="18" charset="0"/>
                        <a:cs typeface="Times New Roman" pitchFamily="18" charset="0"/>
                      </a:endParaRPr>
                    </a:p>
                  </a:txBody>
                  <a:tcPr anchor="ctr">
                    <a:solidFill>
                      <a:schemeClr val="accent1">
                        <a:lumMod val="20000"/>
                        <a:lumOff val="80000"/>
                      </a:schemeClr>
                    </a:solidFill>
                  </a:tcPr>
                </a:tc>
              </a:tr>
            </a:tbl>
          </a:graphicData>
        </a:graphic>
      </p:graphicFrame>
      <p:sp>
        <p:nvSpPr>
          <p:cNvPr id="8" name="Subtitle 2"/>
          <p:cNvSpPr txBox="1">
            <a:spLocks/>
          </p:cNvSpPr>
          <p:nvPr/>
        </p:nvSpPr>
        <p:spPr>
          <a:xfrm>
            <a:off x="239486" y="6208817"/>
            <a:ext cx="2408711" cy="405740"/>
          </a:xfrm>
          <a:prstGeom prst="rect">
            <a:avLst/>
          </a:prstGeom>
          <a:noFill/>
          <a:ln>
            <a:noFill/>
          </a:ln>
          <a:effectLst>
            <a:outerShdw blurRad="50800" dist="38100" dir="2700000" algn="tl" rotWithShape="0">
              <a:prstClr val="black">
                <a:alpha val="40000"/>
              </a:prstClr>
            </a:outerShdw>
          </a:effectLst>
        </p:spPr>
        <p:txBody>
          <a:bodyPr vert="horz">
            <a:normAutofit/>
          </a:bodyPr>
          <a:lstStyle/>
          <a:p>
            <a:pPr marL="0" marR="0" lvl="0" indent="0" algn="ctr" defTabSz="914400" rtl="0" eaLnBrk="1" fontAlgn="auto" latinLnBrk="0" hangingPunct="1">
              <a:lnSpc>
                <a:spcPct val="100000"/>
              </a:lnSpc>
              <a:spcBef>
                <a:spcPts val="600"/>
              </a:spcBef>
              <a:spcAft>
                <a:spcPts val="0"/>
              </a:spcAft>
              <a:buClr>
                <a:schemeClr val="tx1">
                  <a:shade val="95000"/>
                </a:schemeClr>
              </a:buClr>
              <a:buSzPct val="65000"/>
              <a:buFont typeface="Wingdings 2"/>
              <a:buNone/>
              <a:tabLst/>
              <a:defRPr/>
            </a:pPr>
            <a:r>
              <a:rPr kumimoji="0" lang="en-US" sz="16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Mail@LehmanLaw.com</a:t>
            </a:r>
            <a:endParaRPr kumimoji="0" lang="en-US"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xmlns="" val="32613813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Taxes for WFOE</a:t>
            </a:r>
            <a:endParaRPr lang="en-US" dirty="0"/>
          </a:p>
        </p:txBody>
      </p:sp>
      <p:sp>
        <p:nvSpPr>
          <p:cNvPr id="4" name="Subtitle 2"/>
          <p:cNvSpPr txBox="1">
            <a:spLocks/>
          </p:cNvSpPr>
          <p:nvPr/>
        </p:nvSpPr>
        <p:spPr>
          <a:xfrm>
            <a:off x="838198" y="1785143"/>
            <a:ext cx="4572000" cy="3772509"/>
          </a:xfrm>
          <a:prstGeom prst="rect">
            <a:avLst/>
          </a:prstGeom>
          <a:solidFill>
            <a:srgbClr val="DCE6F2">
              <a:alpha val="10196"/>
            </a:srgbClr>
          </a:solidFill>
          <a:ln>
            <a:solidFill>
              <a:schemeClr val="accent1"/>
            </a:solidFill>
          </a:ln>
          <a:effectLst>
            <a:outerShdw blurRad="50800" dist="38100" dir="2700000" algn="tl" rotWithShape="0">
              <a:prstClr val="black">
                <a:alpha val="40000"/>
              </a:prstClr>
            </a:outerShdw>
          </a:effectLst>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tabLst>
                <a:tab pos="4121150" algn="l"/>
              </a:tabLst>
            </a:pPr>
            <a:r>
              <a:rPr lang="en-US" sz="1800" b="1" u="sng" dirty="0" smtClean="0">
                <a:latin typeface="Times New Roman" panose="02020603050405020304" pitchFamily="18" charset="0"/>
                <a:cs typeface="Times New Roman" panose="02020603050405020304" pitchFamily="18" charset="0"/>
              </a:rPr>
              <a:t>VAT</a:t>
            </a:r>
          </a:p>
          <a:p>
            <a:r>
              <a:rPr lang="en-US" sz="1800" dirty="0" smtClean="0">
                <a:latin typeface="Times New Roman" panose="02020603050405020304" pitchFamily="18" charset="0"/>
                <a:cs typeface="Times New Roman" panose="02020603050405020304" pitchFamily="18" charset="0"/>
              </a:rPr>
              <a:t>Small </a:t>
            </a:r>
            <a:r>
              <a:rPr lang="en-US" sz="1800" dirty="0">
                <a:latin typeface="Times New Roman" panose="02020603050405020304" pitchFamily="18" charset="0"/>
                <a:cs typeface="Times New Roman" panose="02020603050405020304" pitchFamily="18" charset="0"/>
              </a:rPr>
              <a:t>scale VAT taxpayer is subject to 3% tax rate and VAT input is not deductible from Output</a:t>
            </a:r>
          </a:p>
          <a:p>
            <a:r>
              <a:rPr lang="en-US" sz="1800" dirty="0">
                <a:latin typeface="Times New Roman" panose="02020603050405020304" pitchFamily="18" charset="0"/>
                <a:cs typeface="Times New Roman" panose="02020603050405020304" pitchFamily="18" charset="0"/>
              </a:rPr>
              <a:t>Annual sales of WFOE generated from product trading exceeds .8 million </a:t>
            </a:r>
            <a:r>
              <a:rPr lang="en-US" sz="1800" dirty="0" smtClean="0">
                <a:latin typeface="Times New Roman" panose="02020603050405020304" pitchFamily="18" charset="0"/>
                <a:cs typeface="Times New Roman" panose="02020603050405020304" pitchFamily="18" charset="0"/>
              </a:rPr>
              <a:t>RMB</a:t>
            </a:r>
            <a:r>
              <a:rPr lang="en-US" sz="1800" dirty="0">
                <a:latin typeface="Times New Roman" panose="02020603050405020304" pitchFamily="18" charset="0"/>
                <a:cs typeface="Times New Roman" panose="02020603050405020304" pitchFamily="18" charset="0"/>
              </a:rPr>
              <a:t>, the WFOE will be assessed as </a:t>
            </a:r>
            <a:r>
              <a:rPr lang="en-US" sz="1800" u="sng" dirty="0" smtClean="0">
                <a:latin typeface="Times New Roman" panose="02020603050405020304" pitchFamily="18" charset="0"/>
                <a:cs typeface="Times New Roman" panose="02020603050405020304" pitchFamily="18" charset="0"/>
              </a:rPr>
              <a:t>General </a:t>
            </a:r>
            <a:r>
              <a:rPr lang="en-US" sz="1800" u="sng" dirty="0">
                <a:latin typeface="Times New Roman" panose="02020603050405020304" pitchFamily="18" charset="0"/>
                <a:cs typeface="Times New Roman" panose="02020603050405020304" pitchFamily="18" charset="0"/>
              </a:rPr>
              <a:t>VAT taxpayer</a:t>
            </a:r>
            <a:r>
              <a:rPr lang="en-US" sz="1800" dirty="0">
                <a:latin typeface="Times New Roman" panose="02020603050405020304" pitchFamily="18" charset="0"/>
                <a:cs typeface="Times New Roman" panose="02020603050405020304" pitchFamily="18" charset="0"/>
              </a:rPr>
              <a:t>, and subject to 17% </a:t>
            </a:r>
            <a:r>
              <a:rPr lang="en-US" sz="1800" dirty="0" smtClean="0">
                <a:latin typeface="Times New Roman" panose="02020603050405020304" pitchFamily="18" charset="0"/>
                <a:cs typeface="Times New Roman" panose="02020603050405020304" pitchFamily="18" charset="0"/>
              </a:rPr>
              <a:t>VAT tax </a:t>
            </a:r>
            <a:r>
              <a:rPr lang="en-US" sz="1800" dirty="0">
                <a:latin typeface="Times New Roman" panose="02020603050405020304" pitchFamily="18" charset="0"/>
                <a:cs typeface="Times New Roman" panose="02020603050405020304" pitchFamily="18" charset="0"/>
              </a:rPr>
              <a:t>rate for the sale of products.</a:t>
            </a:r>
          </a:p>
          <a:p>
            <a:r>
              <a:rPr lang="en-US" sz="1800" dirty="0">
                <a:latin typeface="Times New Roman" panose="02020603050405020304" pitchFamily="18" charset="0"/>
                <a:cs typeface="Times New Roman" panose="02020603050405020304" pitchFamily="18" charset="0"/>
              </a:rPr>
              <a:t>As </a:t>
            </a:r>
            <a:r>
              <a:rPr lang="en-US" sz="1800" u="sng" dirty="0">
                <a:latin typeface="Times New Roman" panose="02020603050405020304" pitchFamily="18" charset="0"/>
                <a:cs typeface="Times New Roman" panose="02020603050405020304" pitchFamily="18" charset="0"/>
              </a:rPr>
              <a:t>G</a:t>
            </a:r>
            <a:r>
              <a:rPr lang="en-US" sz="1800" u="sng" dirty="0" smtClean="0">
                <a:latin typeface="Times New Roman" panose="02020603050405020304" pitchFamily="18" charset="0"/>
                <a:cs typeface="Times New Roman" panose="02020603050405020304" pitchFamily="18" charset="0"/>
              </a:rPr>
              <a:t>eneral </a:t>
            </a:r>
            <a:r>
              <a:rPr lang="en-US" sz="1800" u="sng" dirty="0">
                <a:latin typeface="Times New Roman" panose="02020603050405020304" pitchFamily="18" charset="0"/>
                <a:cs typeface="Times New Roman" panose="02020603050405020304" pitchFamily="18" charset="0"/>
              </a:rPr>
              <a:t>taxpayer</a:t>
            </a:r>
            <a:r>
              <a:rPr lang="en-US" sz="1800" dirty="0">
                <a:latin typeface="Times New Roman" panose="02020603050405020304" pitchFamily="18" charset="0"/>
                <a:cs typeface="Times New Roman" panose="02020603050405020304" pitchFamily="18" charset="0"/>
              </a:rPr>
              <a:t>, VAT input is deductible from VAT </a:t>
            </a:r>
            <a:r>
              <a:rPr lang="en-US" sz="1800" dirty="0" smtClean="0">
                <a:latin typeface="Times New Roman" panose="02020603050405020304" pitchFamily="18" charset="0"/>
                <a:cs typeface="Times New Roman" panose="02020603050405020304" pitchFamily="18" charset="0"/>
              </a:rPr>
              <a:t>Output</a:t>
            </a:r>
            <a:endParaRPr lang="en-US" dirty="0"/>
          </a:p>
        </p:txBody>
      </p:sp>
      <p:cxnSp>
        <p:nvCxnSpPr>
          <p:cNvPr id="12" name="Straight Connector 11"/>
          <p:cNvCxnSpPr/>
          <p:nvPr/>
        </p:nvCxnSpPr>
        <p:spPr>
          <a:xfrm>
            <a:off x="838199" y="1355196"/>
            <a:ext cx="11353801" cy="15347"/>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pic>
        <p:nvPicPr>
          <p:cNvPr id="16" name="Picture 1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978092" y="5655734"/>
            <a:ext cx="1095375" cy="1095375"/>
          </a:xfrm>
          <a:prstGeom prst="rect">
            <a:avLst/>
          </a:prstGeom>
        </p:spPr>
      </p:pic>
      <p:sp>
        <p:nvSpPr>
          <p:cNvPr id="7" name="Subtitle 2"/>
          <p:cNvSpPr txBox="1">
            <a:spLocks/>
          </p:cNvSpPr>
          <p:nvPr/>
        </p:nvSpPr>
        <p:spPr>
          <a:xfrm>
            <a:off x="5858493" y="1773268"/>
            <a:ext cx="4572000" cy="4572000"/>
          </a:xfrm>
          <a:prstGeom prst="rect">
            <a:avLst/>
          </a:prstGeom>
          <a:solidFill>
            <a:srgbClr val="DCE6F2">
              <a:alpha val="10196"/>
            </a:srgbClr>
          </a:solidFill>
          <a:ln>
            <a:solidFill>
              <a:schemeClr val="accent1"/>
            </a:solidFill>
          </a:ln>
          <a:effectLst>
            <a:outerShdw blurRad="50800" dist="38100" dir="2700000" algn="tl" rotWithShape="0">
              <a:prstClr val="black">
                <a:alpha val="40000"/>
              </a:prstClr>
            </a:outerShdw>
          </a:effectLst>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b="1" u="sng" dirty="0" smtClean="0">
                <a:latin typeface="Times New Roman" panose="02020603050405020304" pitchFamily="18" charset="0"/>
                <a:cs typeface="Times New Roman" panose="02020603050405020304" pitchFamily="18" charset="0"/>
              </a:rPr>
              <a:t>Surcharges</a:t>
            </a:r>
          </a:p>
          <a:p>
            <a:pPr marL="0" indent="0">
              <a:buNone/>
            </a:pPr>
            <a:r>
              <a:rPr lang="en-US" sz="1800" dirty="0" smtClean="0">
                <a:latin typeface="Times New Roman" panose="02020603050405020304" pitchFamily="18" charset="0"/>
                <a:cs typeface="Times New Roman" panose="02020603050405020304" pitchFamily="18" charset="0"/>
              </a:rPr>
              <a:t>City Maintenance: 7% of “turnover tax” (VAT + business tax + consumption tax)</a:t>
            </a:r>
          </a:p>
          <a:p>
            <a:pPr marL="0" indent="0">
              <a:buNone/>
            </a:pPr>
            <a:r>
              <a:rPr lang="en-US" sz="1800" dirty="0" smtClean="0">
                <a:latin typeface="Times New Roman" panose="02020603050405020304" pitchFamily="18" charset="0"/>
                <a:cs typeface="Times New Roman" panose="02020603050405020304" pitchFamily="18" charset="0"/>
              </a:rPr>
              <a:t>Education: 3%</a:t>
            </a:r>
          </a:p>
          <a:p>
            <a:pPr marL="0" indent="0">
              <a:buNone/>
            </a:pPr>
            <a:r>
              <a:rPr lang="en-US" sz="1800" dirty="0" smtClean="0">
                <a:latin typeface="Times New Roman" panose="02020603050405020304" pitchFamily="18" charset="0"/>
                <a:cs typeface="Times New Roman" panose="02020603050405020304" pitchFamily="18" charset="0"/>
              </a:rPr>
              <a:t>Local Education: 2%</a:t>
            </a:r>
          </a:p>
          <a:p>
            <a:pPr marL="0" indent="0">
              <a:buNone/>
            </a:pPr>
            <a:r>
              <a:rPr lang="en-US" sz="1800" dirty="0" smtClean="0">
                <a:latin typeface="Times New Roman" panose="02020603050405020304" pitchFamily="18" charset="0"/>
                <a:cs typeface="Times New Roman" panose="02020603050405020304" pitchFamily="18" charset="0"/>
              </a:rPr>
              <a:t> </a:t>
            </a:r>
          </a:p>
          <a:p>
            <a:pPr marL="0" indent="0">
              <a:buNone/>
            </a:pPr>
            <a:r>
              <a:rPr lang="en-US" sz="1800" b="1" u="sng" dirty="0" smtClean="0">
                <a:latin typeface="Times New Roman" panose="02020603050405020304" pitchFamily="18" charset="0"/>
                <a:cs typeface="Times New Roman" panose="02020603050405020304" pitchFamily="18" charset="0"/>
              </a:rPr>
              <a:t>Corporate Income Tax</a:t>
            </a:r>
          </a:p>
          <a:p>
            <a:pPr marL="0" indent="0">
              <a:buNone/>
            </a:pPr>
            <a:r>
              <a:rPr lang="en-US" sz="1800" dirty="0" smtClean="0">
                <a:latin typeface="Times New Roman" panose="02020603050405020304" pitchFamily="18" charset="0"/>
                <a:cs typeface="Times New Roman" panose="02020603050405020304" pitchFamily="18" charset="0"/>
              </a:rPr>
              <a:t>25% on audited taxable income</a:t>
            </a:r>
          </a:p>
          <a:p>
            <a:pPr marL="0" indent="0">
              <a:buNone/>
            </a:pPr>
            <a:endParaRPr lang="en-US" sz="1800" dirty="0" smtClean="0">
              <a:latin typeface="Times New Roman" panose="02020603050405020304" pitchFamily="18" charset="0"/>
              <a:cs typeface="Times New Roman" panose="02020603050405020304" pitchFamily="18" charset="0"/>
            </a:endParaRPr>
          </a:p>
          <a:p>
            <a:pPr marL="0" indent="0">
              <a:buNone/>
            </a:pPr>
            <a:r>
              <a:rPr lang="en-US" altLang="zh-CN" sz="1800" b="1" u="sng" dirty="0" smtClean="0">
                <a:latin typeface="Times New Roman" panose="02020603050405020304" pitchFamily="18" charset="0"/>
                <a:cs typeface="Times New Roman" panose="02020603050405020304" pitchFamily="18" charset="0"/>
              </a:rPr>
              <a:t>Withholding Taxes</a:t>
            </a:r>
          </a:p>
          <a:p>
            <a:pPr marL="0" indent="0">
              <a:buNone/>
            </a:pPr>
            <a:r>
              <a:rPr lang="en-US" altLang="zh-CN" sz="1800" dirty="0" smtClean="0">
                <a:latin typeface="Times New Roman" panose="02020603050405020304" pitchFamily="18" charset="0"/>
                <a:cs typeface="Times New Roman" panose="02020603050405020304" pitchFamily="18" charset="0"/>
              </a:rPr>
              <a:t>Dividends, Royalties, Service Fees, Interest, Others</a:t>
            </a:r>
          </a:p>
          <a:p>
            <a:pPr marL="0" indent="0">
              <a:buNone/>
            </a:pPr>
            <a:endParaRPr lang="en-US" sz="1800" dirty="0" smtClean="0">
              <a:latin typeface="Times New Roman" panose="02020603050405020304" pitchFamily="18" charset="0"/>
              <a:cs typeface="Times New Roman" panose="02020603050405020304" pitchFamily="18" charset="0"/>
            </a:endParaRPr>
          </a:p>
          <a:p>
            <a:pPr marL="0" indent="0">
              <a:buNone/>
            </a:pPr>
            <a:endParaRPr lang="en-US" dirty="0" smtClean="0"/>
          </a:p>
          <a:p>
            <a:endParaRPr lang="en-US" dirty="0"/>
          </a:p>
          <a:p>
            <a:endParaRPr lang="en-US" dirty="0"/>
          </a:p>
        </p:txBody>
      </p:sp>
      <p:sp>
        <p:nvSpPr>
          <p:cNvPr id="8" name="Subtitle 2"/>
          <p:cNvSpPr txBox="1">
            <a:spLocks/>
          </p:cNvSpPr>
          <p:nvPr/>
        </p:nvSpPr>
        <p:spPr>
          <a:xfrm>
            <a:off x="239486" y="6208817"/>
            <a:ext cx="2408711" cy="405740"/>
          </a:xfrm>
          <a:prstGeom prst="rect">
            <a:avLst/>
          </a:prstGeom>
          <a:noFill/>
          <a:ln>
            <a:noFill/>
          </a:ln>
          <a:effectLst>
            <a:outerShdw blurRad="50800" dist="38100" dir="2700000" algn="tl" rotWithShape="0">
              <a:prstClr val="black">
                <a:alpha val="40000"/>
              </a:prstClr>
            </a:outerShdw>
          </a:effectLst>
        </p:spPr>
        <p:txBody>
          <a:bodyPr vert="horz">
            <a:normAutofit/>
          </a:bodyPr>
          <a:lstStyle/>
          <a:p>
            <a:pPr marL="0" marR="0" lvl="0" indent="0" algn="ctr" defTabSz="914400" rtl="0" eaLnBrk="1" fontAlgn="auto" latinLnBrk="0" hangingPunct="1">
              <a:lnSpc>
                <a:spcPct val="100000"/>
              </a:lnSpc>
              <a:spcBef>
                <a:spcPts val="600"/>
              </a:spcBef>
              <a:spcAft>
                <a:spcPts val="0"/>
              </a:spcAft>
              <a:buClr>
                <a:schemeClr val="tx1">
                  <a:shade val="95000"/>
                </a:schemeClr>
              </a:buClr>
              <a:buSzPct val="65000"/>
              <a:buFont typeface="Wingdings 2"/>
              <a:buNone/>
              <a:tabLst/>
              <a:defRPr/>
            </a:pPr>
            <a:r>
              <a:rPr kumimoji="0" lang="en-US" sz="16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Mail@LehmanLaw.com</a:t>
            </a:r>
            <a:endParaRPr kumimoji="0" lang="en-US"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xmlns="" val="17125480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Direct Selling in China</a:t>
            </a:r>
            <a:endParaRPr lang="en-US" dirty="0"/>
          </a:p>
        </p:txBody>
      </p:sp>
      <p:cxnSp>
        <p:nvCxnSpPr>
          <p:cNvPr id="12" name="Straight Connector 11"/>
          <p:cNvCxnSpPr/>
          <p:nvPr/>
        </p:nvCxnSpPr>
        <p:spPr>
          <a:xfrm>
            <a:off x="838199" y="1355196"/>
            <a:ext cx="11353801" cy="15347"/>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pic>
        <p:nvPicPr>
          <p:cNvPr id="16" name="Picture 1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978092" y="5655734"/>
            <a:ext cx="1095375" cy="1095375"/>
          </a:xfrm>
          <a:prstGeom prst="rect">
            <a:avLst/>
          </a:prstGeom>
        </p:spPr>
      </p:pic>
      <p:sp>
        <p:nvSpPr>
          <p:cNvPr id="17" name="Subtitle 2"/>
          <p:cNvSpPr txBox="1">
            <a:spLocks/>
          </p:cNvSpPr>
          <p:nvPr/>
        </p:nvSpPr>
        <p:spPr>
          <a:xfrm>
            <a:off x="851011" y="1672013"/>
            <a:ext cx="9931784" cy="4336902"/>
          </a:xfrm>
          <a:prstGeom prst="rect">
            <a:avLst/>
          </a:prstGeom>
          <a:solidFill>
            <a:srgbClr val="DCE6F2">
              <a:alpha val="10196"/>
            </a:srgbClr>
          </a:solidFill>
          <a:ln>
            <a:solidFill>
              <a:schemeClr val="accent1"/>
            </a:solidFill>
          </a:ln>
          <a:effectLst>
            <a:outerShdw blurRad="50800" dist="38100" dir="2700000" algn="tl" rotWithShape="0">
              <a:prstClr val="black">
                <a:alpha val="40000"/>
              </a:prstClr>
            </a:outerShdw>
          </a:effectLst>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smtClean="0">
                <a:latin typeface="Times New Roman" pitchFamily="18" charset="0"/>
                <a:cs typeface="Times New Roman" pitchFamily="18" charset="0"/>
              </a:rPr>
              <a:t>Direct Selling in China is Governed by </a:t>
            </a:r>
            <a:r>
              <a:rPr lang="en-US" u="sng" dirty="0" smtClean="0">
                <a:latin typeface="Times New Roman" pitchFamily="18" charset="0"/>
                <a:cs typeface="Times New Roman" pitchFamily="18" charset="0"/>
              </a:rPr>
              <a:t>The Regulation on Direct Selling Administration</a:t>
            </a:r>
            <a:r>
              <a:rPr lang="en-US" dirty="0" smtClean="0">
                <a:latin typeface="Times New Roman" pitchFamily="18" charset="0"/>
                <a:cs typeface="Times New Roman" pitchFamily="18" charset="0"/>
              </a:rPr>
              <a:t>.</a:t>
            </a:r>
          </a:p>
          <a:p>
            <a:pPr marL="0" indent="0" algn="ctr">
              <a:lnSpc>
                <a:spcPct val="120000"/>
              </a:lnSpc>
              <a:spcBef>
                <a:spcPts val="1800"/>
              </a:spcBef>
              <a:buNone/>
            </a:pPr>
            <a:r>
              <a:rPr lang="en-US" b="1" dirty="0" smtClean="0">
                <a:latin typeface="Times New Roman" pitchFamily="18" charset="0"/>
                <a:cs typeface="Times New Roman" pitchFamily="18" charset="0"/>
              </a:rPr>
              <a:t>Definitions</a:t>
            </a:r>
          </a:p>
          <a:p>
            <a:pPr marL="0" indent="0">
              <a:lnSpc>
                <a:spcPct val="120000"/>
              </a:lnSpc>
              <a:spcBef>
                <a:spcPts val="0"/>
              </a:spcBef>
              <a:buNone/>
            </a:pPr>
            <a:r>
              <a:rPr lang="en-US" altLang="zh-CN" u="sng" dirty="0" smtClean="0">
                <a:latin typeface="Times New Roman" pitchFamily="18" charset="0"/>
                <a:cs typeface="Times New Roman" pitchFamily="18" charset="0"/>
              </a:rPr>
              <a:t>Article 3</a:t>
            </a:r>
            <a:r>
              <a:rPr lang="en-US" altLang="zh-CN"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a:lnSpc>
                <a:spcPct val="120000"/>
              </a:lnSpc>
              <a:spcBef>
                <a:spcPts val="0"/>
              </a:spcBef>
            </a:pPr>
            <a:r>
              <a:rPr lang="en-US" altLang="zh-CN" dirty="0" smtClean="0">
                <a:latin typeface="Times New Roman" pitchFamily="18" charset="0"/>
                <a:cs typeface="Times New Roman" pitchFamily="18" charset="0"/>
              </a:rPr>
              <a:t>For the purposes of these Regulations, the term “Direct Selling” means a form of distribution by which a Direct Selling enterprise recruits Direct Sellers to directly market products to end consumers  (hereafter, the “consumers”) outside the fixed business premises.</a:t>
            </a:r>
          </a:p>
          <a:p>
            <a:pPr>
              <a:lnSpc>
                <a:spcPct val="120000"/>
              </a:lnSpc>
              <a:spcBef>
                <a:spcPts val="0"/>
              </a:spcBef>
            </a:pPr>
            <a:endParaRPr lang="zh-CN" altLang="zh-CN" dirty="0" smtClean="0">
              <a:latin typeface="Times New Roman" pitchFamily="18" charset="0"/>
              <a:cs typeface="Times New Roman" pitchFamily="18" charset="0"/>
            </a:endParaRPr>
          </a:p>
          <a:p>
            <a:pPr>
              <a:lnSpc>
                <a:spcPct val="120000"/>
              </a:lnSpc>
              <a:spcBef>
                <a:spcPts val="0"/>
              </a:spcBef>
            </a:pPr>
            <a:r>
              <a:rPr lang="en-US" altLang="zh-CN" dirty="0" smtClean="0">
                <a:latin typeface="Times New Roman" pitchFamily="18" charset="0"/>
                <a:cs typeface="Times New Roman" pitchFamily="18" charset="0"/>
              </a:rPr>
              <a:t>For the purposes of these Regulations,  the term “Direct Selling Enterprises” means enterprises that have been approved in accordance with the provisions hereof to sell products by way of Direct Selling.</a:t>
            </a:r>
          </a:p>
          <a:p>
            <a:pPr>
              <a:lnSpc>
                <a:spcPct val="120000"/>
              </a:lnSpc>
              <a:spcBef>
                <a:spcPts val="0"/>
              </a:spcBef>
            </a:pPr>
            <a:endParaRPr lang="zh-CN" altLang="zh-CN" dirty="0" smtClean="0">
              <a:latin typeface="Times New Roman" pitchFamily="18" charset="0"/>
              <a:cs typeface="Times New Roman" pitchFamily="18" charset="0"/>
            </a:endParaRPr>
          </a:p>
          <a:p>
            <a:pPr>
              <a:lnSpc>
                <a:spcPct val="120000"/>
              </a:lnSpc>
              <a:spcBef>
                <a:spcPts val="0"/>
              </a:spcBef>
            </a:pPr>
            <a:r>
              <a:rPr lang="en-US" altLang="zh-CN" dirty="0" smtClean="0">
                <a:latin typeface="Times New Roman" pitchFamily="18" charset="0"/>
                <a:cs typeface="Times New Roman" pitchFamily="18" charset="0"/>
              </a:rPr>
              <a:t>For the purposes of these Regulations, the term “Direct Sellers” means persons that directly market products to consumers outside the fixed business premises.</a:t>
            </a:r>
            <a:endParaRPr lang="zh-CN" altLang="zh-CN" dirty="0" smtClean="0">
              <a:latin typeface="Times New Roman" pitchFamily="18" charset="0"/>
              <a:cs typeface="Times New Roman" pitchFamily="18" charset="0"/>
            </a:endParaRPr>
          </a:p>
          <a:p>
            <a:pPr marL="0" indent="0">
              <a:buNone/>
            </a:pPr>
            <a:endParaRPr lang="en-US" dirty="0" smtClean="0">
              <a:latin typeface="Times New Roman" pitchFamily="18" charset="0"/>
              <a:cs typeface="Times New Roman" pitchFamily="18" charset="0"/>
            </a:endParaRPr>
          </a:p>
          <a:p>
            <a:pPr marL="0" indent="0">
              <a:buNone/>
            </a:pPr>
            <a:endParaRPr lang="zh-CN" altLang="zh-CN" u="sng" dirty="0"/>
          </a:p>
        </p:txBody>
      </p:sp>
      <p:sp>
        <p:nvSpPr>
          <p:cNvPr id="6" name="Subtitle 2"/>
          <p:cNvSpPr txBox="1">
            <a:spLocks/>
          </p:cNvSpPr>
          <p:nvPr/>
        </p:nvSpPr>
        <p:spPr>
          <a:xfrm>
            <a:off x="239486" y="6208817"/>
            <a:ext cx="2408711" cy="405740"/>
          </a:xfrm>
          <a:prstGeom prst="rect">
            <a:avLst/>
          </a:prstGeom>
          <a:noFill/>
          <a:ln>
            <a:noFill/>
          </a:ln>
          <a:effectLst>
            <a:outerShdw blurRad="50800" dist="38100" dir="2700000" algn="tl" rotWithShape="0">
              <a:prstClr val="black">
                <a:alpha val="40000"/>
              </a:prstClr>
            </a:outerShdw>
          </a:effectLst>
        </p:spPr>
        <p:txBody>
          <a:bodyPr vert="horz">
            <a:normAutofit/>
          </a:bodyPr>
          <a:lstStyle/>
          <a:p>
            <a:pPr marL="0" marR="0" lvl="0" indent="0" algn="ctr" defTabSz="914400" rtl="0" eaLnBrk="1" fontAlgn="auto" latinLnBrk="0" hangingPunct="1">
              <a:lnSpc>
                <a:spcPct val="100000"/>
              </a:lnSpc>
              <a:spcBef>
                <a:spcPts val="600"/>
              </a:spcBef>
              <a:spcAft>
                <a:spcPts val="0"/>
              </a:spcAft>
              <a:buClr>
                <a:schemeClr val="tx1">
                  <a:shade val="95000"/>
                </a:schemeClr>
              </a:buClr>
              <a:buSzPct val="65000"/>
              <a:buFont typeface="Wingdings 2"/>
              <a:buNone/>
              <a:tabLst/>
              <a:defRPr/>
            </a:pPr>
            <a:r>
              <a:rPr kumimoji="0" lang="en-US" sz="16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Mail@LehmanLaw.com</a:t>
            </a:r>
            <a:endParaRPr kumimoji="0" lang="en-US"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xmlns="" val="32613813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Direct Selling in China</a:t>
            </a:r>
            <a:endParaRPr lang="en-US" dirty="0"/>
          </a:p>
        </p:txBody>
      </p:sp>
      <p:cxnSp>
        <p:nvCxnSpPr>
          <p:cNvPr id="12" name="Straight Connector 11"/>
          <p:cNvCxnSpPr/>
          <p:nvPr/>
        </p:nvCxnSpPr>
        <p:spPr>
          <a:xfrm>
            <a:off x="838199" y="1355196"/>
            <a:ext cx="11353801" cy="15347"/>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pic>
        <p:nvPicPr>
          <p:cNvPr id="16" name="Picture 1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978092" y="5655734"/>
            <a:ext cx="1095375" cy="1095375"/>
          </a:xfrm>
          <a:prstGeom prst="rect">
            <a:avLst/>
          </a:prstGeom>
        </p:spPr>
      </p:pic>
      <p:sp>
        <p:nvSpPr>
          <p:cNvPr id="17" name="Subtitle 2"/>
          <p:cNvSpPr txBox="1">
            <a:spLocks/>
          </p:cNvSpPr>
          <p:nvPr/>
        </p:nvSpPr>
        <p:spPr>
          <a:xfrm>
            <a:off x="340372" y="1638795"/>
            <a:ext cx="5074776" cy="4488873"/>
          </a:xfrm>
          <a:prstGeom prst="rect">
            <a:avLst/>
          </a:prstGeom>
          <a:solidFill>
            <a:srgbClr val="DCE6F2">
              <a:alpha val="10196"/>
            </a:srgbClr>
          </a:solidFill>
          <a:ln>
            <a:solidFill>
              <a:schemeClr val="accent1"/>
            </a:solidFill>
          </a:ln>
          <a:effectLst>
            <a:outerShdw blurRad="50800" dist="38100" dir="2700000" algn="tl" rotWithShape="0">
              <a:prstClr val="black">
                <a:alpha val="40000"/>
              </a:prstClr>
            </a:outerShdw>
          </a:effectLst>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buNone/>
            </a:pPr>
            <a:r>
              <a:rPr lang="en-US" b="1" dirty="0" smtClean="0">
                <a:latin typeface="Times New Roman" pitchFamily="18" charset="0"/>
                <a:cs typeface="Times New Roman" pitchFamily="18" charset="0"/>
              </a:rPr>
              <a:t>Product Categories:</a:t>
            </a:r>
          </a:p>
          <a:p>
            <a:pPr marL="0" indent="0">
              <a:lnSpc>
                <a:spcPct val="110000"/>
              </a:lnSpc>
              <a:spcBef>
                <a:spcPts val="0"/>
              </a:spcBef>
              <a:buNone/>
            </a:pPr>
            <a:endParaRPr lang="en-US" dirty="0" smtClean="0">
              <a:latin typeface="Times New Roman" pitchFamily="18" charset="0"/>
              <a:cs typeface="Times New Roman" pitchFamily="18" charset="0"/>
            </a:endParaRPr>
          </a:p>
          <a:p>
            <a:pPr>
              <a:lnSpc>
                <a:spcPct val="110000"/>
              </a:lnSpc>
              <a:spcBef>
                <a:spcPts val="0"/>
              </a:spcBef>
            </a:pPr>
            <a:r>
              <a:rPr lang="en-US" altLang="zh-CN" dirty="0" smtClean="0">
                <a:latin typeface="Times New Roman" pitchFamily="18" charset="0"/>
                <a:cs typeface="Times New Roman" pitchFamily="18" charset="0"/>
              </a:rPr>
              <a:t>Cosmetics (including personal care products and beauty salon products);</a:t>
            </a:r>
            <a:endParaRPr lang="zh-CN" altLang="zh-CN" dirty="0" smtClean="0">
              <a:latin typeface="Times New Roman" pitchFamily="18" charset="0"/>
              <a:cs typeface="Times New Roman" pitchFamily="18" charset="0"/>
            </a:endParaRPr>
          </a:p>
          <a:p>
            <a:pPr>
              <a:lnSpc>
                <a:spcPct val="110000"/>
              </a:lnSpc>
              <a:spcBef>
                <a:spcPts val="0"/>
              </a:spcBef>
            </a:pPr>
            <a:r>
              <a:rPr lang="en-US" altLang="zh-CN" dirty="0" smtClean="0">
                <a:latin typeface="Times New Roman" pitchFamily="18" charset="0"/>
                <a:cs typeface="Times New Roman" pitchFamily="18" charset="0"/>
              </a:rPr>
              <a:t>Health Food (obtained certificate of the Health Food);</a:t>
            </a:r>
            <a:endParaRPr lang="zh-CN" altLang="zh-CN" dirty="0" smtClean="0">
              <a:latin typeface="Times New Roman" pitchFamily="18" charset="0"/>
              <a:cs typeface="Times New Roman" pitchFamily="18" charset="0"/>
            </a:endParaRPr>
          </a:p>
          <a:p>
            <a:pPr>
              <a:lnSpc>
                <a:spcPct val="110000"/>
              </a:lnSpc>
              <a:spcBef>
                <a:spcPts val="0"/>
              </a:spcBef>
            </a:pPr>
            <a:r>
              <a:rPr lang="en-US" altLang="zh-CN" dirty="0" smtClean="0">
                <a:latin typeface="Times New Roman" pitchFamily="18" charset="0"/>
                <a:cs typeface="Times New Roman" pitchFamily="18" charset="0"/>
              </a:rPr>
              <a:t>Cleaning Products (including personal sanitary products and living cleaning products);</a:t>
            </a:r>
            <a:endParaRPr lang="zh-CN" altLang="zh-CN" dirty="0" smtClean="0">
              <a:latin typeface="Times New Roman" pitchFamily="18" charset="0"/>
              <a:cs typeface="Times New Roman" pitchFamily="18" charset="0"/>
            </a:endParaRPr>
          </a:p>
          <a:p>
            <a:pPr>
              <a:lnSpc>
                <a:spcPct val="110000"/>
              </a:lnSpc>
              <a:spcBef>
                <a:spcPts val="0"/>
              </a:spcBef>
            </a:pPr>
            <a:r>
              <a:rPr lang="en-US" altLang="zh-CN" dirty="0" smtClean="0">
                <a:latin typeface="Times New Roman" pitchFamily="18" charset="0"/>
                <a:cs typeface="Times New Roman" pitchFamily="18" charset="0"/>
              </a:rPr>
              <a:t>Health Equipment; and</a:t>
            </a:r>
            <a:endParaRPr lang="zh-CN" altLang="zh-CN" dirty="0" smtClean="0">
              <a:latin typeface="Times New Roman" pitchFamily="18" charset="0"/>
              <a:cs typeface="Times New Roman" pitchFamily="18" charset="0"/>
            </a:endParaRPr>
          </a:p>
          <a:p>
            <a:pPr>
              <a:lnSpc>
                <a:spcPct val="110000"/>
              </a:lnSpc>
              <a:spcBef>
                <a:spcPts val="0"/>
              </a:spcBef>
            </a:pPr>
            <a:r>
              <a:rPr lang="en-US" altLang="zh-CN" dirty="0" smtClean="0">
                <a:latin typeface="Times New Roman" pitchFamily="18" charset="0"/>
                <a:cs typeface="Times New Roman" pitchFamily="18" charset="0"/>
              </a:rPr>
              <a:t>Small-sized kitchenware.</a:t>
            </a:r>
            <a:endParaRPr lang="zh-CN" altLang="zh-CN" dirty="0" smtClean="0">
              <a:latin typeface="Times New Roman" pitchFamily="18" charset="0"/>
              <a:cs typeface="Times New Roman" pitchFamily="18" charset="0"/>
            </a:endParaRPr>
          </a:p>
          <a:p>
            <a:pPr marL="0" indent="0">
              <a:buNone/>
            </a:pPr>
            <a:endParaRPr lang="en-US" dirty="0" smtClean="0">
              <a:latin typeface="Times New Roman" pitchFamily="18" charset="0"/>
              <a:cs typeface="Times New Roman" pitchFamily="18" charset="0"/>
            </a:endParaRPr>
          </a:p>
          <a:p>
            <a:pPr marL="0" indent="0">
              <a:buNone/>
            </a:pPr>
            <a:endParaRPr lang="en-US" dirty="0" smtClean="0">
              <a:latin typeface="Times New Roman" pitchFamily="18" charset="0"/>
              <a:cs typeface="Times New Roman" pitchFamily="18" charset="0"/>
            </a:endParaRPr>
          </a:p>
          <a:p>
            <a:pPr marL="0" indent="0">
              <a:buNone/>
            </a:pPr>
            <a:endParaRPr lang="zh-CN" altLang="zh-CN" u="sng" dirty="0"/>
          </a:p>
        </p:txBody>
      </p:sp>
      <p:sp>
        <p:nvSpPr>
          <p:cNvPr id="6" name="Subtitle 2"/>
          <p:cNvSpPr txBox="1">
            <a:spLocks/>
          </p:cNvSpPr>
          <p:nvPr/>
        </p:nvSpPr>
        <p:spPr>
          <a:xfrm>
            <a:off x="5670416" y="1983179"/>
            <a:ext cx="5623018" cy="3265715"/>
          </a:xfrm>
          <a:prstGeom prst="rect">
            <a:avLst/>
          </a:prstGeom>
          <a:solidFill>
            <a:srgbClr val="DCE6F2">
              <a:alpha val="10196"/>
            </a:srgbClr>
          </a:solidFill>
          <a:ln>
            <a:solidFill>
              <a:schemeClr val="accent1"/>
            </a:solidFill>
          </a:ln>
          <a:effectLst>
            <a:outerShdw blurRad="50800" dist="38100" dir="2700000" algn="tl" rotWithShape="0">
              <a:prstClr val="black">
                <a:alpha val="40000"/>
              </a:prstClr>
            </a:outerShdw>
          </a:effectLst>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b="1" dirty="0" smtClean="0">
                <a:latin typeface="Times New Roman" pitchFamily="18" charset="0"/>
                <a:cs typeface="Times New Roman" pitchFamily="18" charset="0"/>
              </a:rPr>
              <a:t>Authorities Governing Direct Selling:</a:t>
            </a:r>
          </a:p>
          <a:p>
            <a:pPr marL="0" indent="0">
              <a:lnSpc>
                <a:spcPct val="110000"/>
              </a:lnSpc>
              <a:spcBef>
                <a:spcPts val="0"/>
              </a:spcBef>
              <a:buNone/>
            </a:pPr>
            <a:r>
              <a:rPr lang="en-US" sz="2400" dirty="0" smtClean="0">
                <a:latin typeface="Times New Roman" pitchFamily="18" charset="0"/>
                <a:cs typeface="Times New Roman" pitchFamily="18" charset="0"/>
              </a:rPr>
              <a:t>Department of Commerce</a:t>
            </a:r>
          </a:p>
          <a:p>
            <a:pPr marL="0" indent="0">
              <a:lnSpc>
                <a:spcPct val="110000"/>
              </a:lnSpc>
              <a:spcBef>
                <a:spcPts val="0"/>
              </a:spcBef>
              <a:buNone/>
            </a:pPr>
            <a:r>
              <a:rPr lang="en-US" sz="2400" dirty="0" smtClean="0">
                <a:latin typeface="Times New Roman" pitchFamily="18" charset="0"/>
                <a:cs typeface="Times New Roman" pitchFamily="18" charset="0"/>
              </a:rPr>
              <a:t>Department of Industry and Commerce</a:t>
            </a:r>
          </a:p>
          <a:p>
            <a:pPr marL="0" indent="0">
              <a:lnSpc>
                <a:spcPct val="110000"/>
              </a:lnSpc>
              <a:spcBef>
                <a:spcPts val="0"/>
              </a:spcBef>
              <a:buNone/>
            </a:pPr>
            <a:endParaRPr lang="en-US" sz="2400" dirty="0" smtClean="0">
              <a:latin typeface="Times New Roman" pitchFamily="18" charset="0"/>
              <a:cs typeface="Times New Roman" pitchFamily="18" charset="0"/>
            </a:endParaRPr>
          </a:p>
          <a:p>
            <a:pPr marL="0" indent="0">
              <a:lnSpc>
                <a:spcPct val="110000"/>
              </a:lnSpc>
              <a:spcBef>
                <a:spcPts val="0"/>
              </a:spcBef>
              <a:buNone/>
            </a:pPr>
            <a:r>
              <a:rPr lang="en-US" sz="2400" b="1" dirty="0" smtClean="0">
                <a:latin typeface="Times New Roman" pitchFamily="18" charset="0"/>
                <a:cs typeface="Times New Roman" pitchFamily="18" charset="0"/>
              </a:rPr>
              <a:t>Authorities Governing Products: </a:t>
            </a:r>
          </a:p>
          <a:p>
            <a:pPr marL="0" indent="0">
              <a:lnSpc>
                <a:spcPct val="110000"/>
              </a:lnSpc>
              <a:spcBef>
                <a:spcPts val="0"/>
              </a:spcBef>
              <a:buNone/>
            </a:pPr>
            <a:r>
              <a:rPr lang="en-US" sz="2400" u="sng" dirty="0" smtClean="0">
                <a:latin typeface="Times New Roman" pitchFamily="18" charset="0"/>
                <a:cs typeface="Times New Roman" pitchFamily="18" charset="0"/>
              </a:rPr>
              <a:t>Cosmetics and Health Foods</a:t>
            </a:r>
            <a:r>
              <a:rPr lang="en-US" sz="2400" dirty="0" smtClean="0">
                <a:latin typeface="Times New Roman" pitchFamily="18" charset="0"/>
                <a:cs typeface="Times New Roman" pitchFamily="18" charset="0"/>
              </a:rPr>
              <a:t>:</a:t>
            </a:r>
          </a:p>
          <a:p>
            <a:pPr marL="0" indent="0">
              <a:lnSpc>
                <a:spcPct val="110000"/>
              </a:lnSpc>
              <a:spcBef>
                <a:spcPts val="0"/>
              </a:spcBef>
              <a:buNone/>
            </a:pPr>
            <a:r>
              <a:rPr lang="en-US" altLang="zh-CN" sz="2400" dirty="0" smtClean="0">
                <a:latin typeface="Times New Roman" pitchFamily="18" charset="0"/>
                <a:cs typeface="Times New Roman" pitchFamily="18" charset="0"/>
              </a:rPr>
              <a:t>China Food and Drug Administration</a:t>
            </a:r>
            <a:endParaRPr lang="en-US" sz="2400" dirty="0" smtClean="0">
              <a:latin typeface="Times New Roman" pitchFamily="18" charset="0"/>
              <a:cs typeface="Times New Roman" pitchFamily="18" charset="0"/>
            </a:endParaRPr>
          </a:p>
          <a:p>
            <a:pPr marL="0" indent="0">
              <a:lnSpc>
                <a:spcPct val="110000"/>
              </a:lnSpc>
              <a:spcBef>
                <a:spcPts val="0"/>
              </a:spcBef>
              <a:buNone/>
            </a:pPr>
            <a:endParaRPr lang="en-US" dirty="0" smtClean="0">
              <a:latin typeface="Times New Roman" pitchFamily="18" charset="0"/>
              <a:cs typeface="Times New Roman" pitchFamily="18" charset="0"/>
            </a:endParaRPr>
          </a:p>
          <a:p>
            <a:pPr marL="0" indent="0">
              <a:lnSpc>
                <a:spcPct val="110000"/>
              </a:lnSpc>
              <a:spcBef>
                <a:spcPts val="0"/>
              </a:spcBef>
              <a:buNone/>
            </a:pPr>
            <a:endParaRPr lang="en-US" dirty="0" smtClean="0">
              <a:latin typeface="Times New Roman" pitchFamily="18" charset="0"/>
              <a:cs typeface="Times New Roman" pitchFamily="18" charset="0"/>
            </a:endParaRPr>
          </a:p>
          <a:p>
            <a:pPr marL="0" indent="0">
              <a:lnSpc>
                <a:spcPct val="110000"/>
              </a:lnSpc>
              <a:spcBef>
                <a:spcPts val="0"/>
              </a:spcBef>
              <a:buNone/>
            </a:pPr>
            <a:endParaRPr lang="en-US" dirty="0" smtClean="0">
              <a:latin typeface="Times New Roman" pitchFamily="18" charset="0"/>
              <a:cs typeface="Times New Roman" pitchFamily="18" charset="0"/>
            </a:endParaRPr>
          </a:p>
          <a:p>
            <a:pPr marL="0" indent="0">
              <a:buNone/>
            </a:pPr>
            <a:endParaRPr lang="en-US" b="1" dirty="0" smtClean="0">
              <a:latin typeface="Times New Roman" pitchFamily="18" charset="0"/>
              <a:cs typeface="Times New Roman" pitchFamily="18" charset="0"/>
            </a:endParaRPr>
          </a:p>
          <a:p>
            <a:pPr marL="0" indent="0">
              <a:buNone/>
            </a:pPr>
            <a:endParaRPr lang="en-US" b="1" dirty="0" smtClean="0">
              <a:latin typeface="Times New Roman" pitchFamily="18" charset="0"/>
              <a:cs typeface="Times New Roman" pitchFamily="18" charset="0"/>
            </a:endParaRPr>
          </a:p>
          <a:p>
            <a:pPr marL="0" indent="0">
              <a:buNone/>
            </a:pPr>
            <a:endParaRPr lang="en-US" dirty="0" smtClean="0">
              <a:latin typeface="Times New Roman" pitchFamily="18" charset="0"/>
              <a:cs typeface="Times New Roman" pitchFamily="18" charset="0"/>
            </a:endParaRPr>
          </a:p>
          <a:p>
            <a:pPr marL="0" indent="0">
              <a:buNone/>
            </a:pPr>
            <a:endParaRPr lang="zh-CN" altLang="zh-CN" u="sng" dirty="0"/>
          </a:p>
        </p:txBody>
      </p:sp>
      <p:sp>
        <p:nvSpPr>
          <p:cNvPr id="7" name="Subtitle 2"/>
          <p:cNvSpPr txBox="1">
            <a:spLocks/>
          </p:cNvSpPr>
          <p:nvPr/>
        </p:nvSpPr>
        <p:spPr>
          <a:xfrm>
            <a:off x="239486" y="6208817"/>
            <a:ext cx="2408711" cy="405740"/>
          </a:xfrm>
          <a:prstGeom prst="rect">
            <a:avLst/>
          </a:prstGeom>
          <a:noFill/>
          <a:ln>
            <a:noFill/>
          </a:ln>
          <a:effectLst>
            <a:outerShdw blurRad="50800" dist="38100" dir="2700000" algn="tl" rotWithShape="0">
              <a:prstClr val="black">
                <a:alpha val="40000"/>
              </a:prstClr>
            </a:outerShdw>
          </a:effectLst>
        </p:spPr>
        <p:txBody>
          <a:bodyPr vert="horz">
            <a:normAutofit/>
          </a:bodyPr>
          <a:lstStyle/>
          <a:p>
            <a:pPr marL="0" marR="0" lvl="0" indent="0" algn="ctr" defTabSz="914400" rtl="0" eaLnBrk="1" fontAlgn="auto" latinLnBrk="0" hangingPunct="1">
              <a:lnSpc>
                <a:spcPct val="100000"/>
              </a:lnSpc>
              <a:spcBef>
                <a:spcPts val="600"/>
              </a:spcBef>
              <a:spcAft>
                <a:spcPts val="0"/>
              </a:spcAft>
              <a:buClr>
                <a:schemeClr val="tx1">
                  <a:shade val="95000"/>
                </a:schemeClr>
              </a:buClr>
              <a:buSzPct val="65000"/>
              <a:buFont typeface="Wingdings 2"/>
              <a:buNone/>
              <a:tabLst/>
              <a:defRPr/>
            </a:pPr>
            <a:r>
              <a:rPr kumimoji="0" lang="en-US" sz="16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Mail@LehmanLaw.com</a:t>
            </a:r>
            <a:endParaRPr kumimoji="0" lang="en-US"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xmlns="" val="32613813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Direct Selling in China</a:t>
            </a:r>
            <a:endParaRPr lang="en-US" dirty="0"/>
          </a:p>
        </p:txBody>
      </p:sp>
      <p:cxnSp>
        <p:nvCxnSpPr>
          <p:cNvPr id="12" name="Straight Connector 11"/>
          <p:cNvCxnSpPr/>
          <p:nvPr/>
        </p:nvCxnSpPr>
        <p:spPr>
          <a:xfrm>
            <a:off x="838199" y="1355196"/>
            <a:ext cx="11353801" cy="15347"/>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pic>
        <p:nvPicPr>
          <p:cNvPr id="16" name="Picture 1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978092" y="5655734"/>
            <a:ext cx="1095375" cy="1095375"/>
          </a:xfrm>
          <a:prstGeom prst="rect">
            <a:avLst/>
          </a:prstGeom>
        </p:spPr>
      </p:pic>
      <p:sp>
        <p:nvSpPr>
          <p:cNvPr id="17" name="Subtitle 2"/>
          <p:cNvSpPr txBox="1">
            <a:spLocks/>
          </p:cNvSpPr>
          <p:nvPr/>
        </p:nvSpPr>
        <p:spPr>
          <a:xfrm>
            <a:off x="435374" y="1529508"/>
            <a:ext cx="10240544" cy="4538783"/>
          </a:xfrm>
          <a:prstGeom prst="rect">
            <a:avLst/>
          </a:prstGeom>
          <a:solidFill>
            <a:srgbClr val="DCE6F2">
              <a:alpha val="10196"/>
            </a:srgbClr>
          </a:solidFill>
          <a:ln>
            <a:solidFill>
              <a:schemeClr val="accent1"/>
            </a:solidFill>
          </a:ln>
          <a:effectLst>
            <a:outerShdw blurRad="50800" dist="38100" dir="2700000" algn="tl" rotWithShape="0">
              <a:prstClr val="black">
                <a:alpha val="40000"/>
              </a:prstClr>
            </a:outerShdw>
          </a:effectLst>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buNone/>
            </a:pPr>
            <a:r>
              <a:rPr lang="en-US" altLang="zh-CN" sz="1800" b="1" dirty="0" smtClean="0">
                <a:latin typeface="Times New Roman" pitchFamily="18" charset="0"/>
                <a:cs typeface="Times New Roman" pitchFamily="18" charset="0"/>
              </a:rPr>
              <a:t>Registration of Imported Health Foods:</a:t>
            </a:r>
          </a:p>
          <a:p>
            <a:pPr marL="0" indent="0">
              <a:lnSpc>
                <a:spcPct val="110000"/>
              </a:lnSpc>
              <a:spcBef>
                <a:spcPts val="0"/>
              </a:spcBef>
              <a:buNone/>
            </a:pPr>
            <a:r>
              <a:rPr lang="en-US" altLang="zh-CN" sz="1800" dirty="0" smtClean="0">
                <a:latin typeface="Times New Roman" pitchFamily="18" charset="0"/>
                <a:cs typeface="Times New Roman" pitchFamily="18" charset="0"/>
              </a:rPr>
              <a:t>According to the </a:t>
            </a:r>
            <a:r>
              <a:rPr lang="en-US" altLang="zh-CN" sz="1800" u="sng" dirty="0" smtClean="0">
                <a:latin typeface="Times New Roman" pitchFamily="18" charset="0"/>
                <a:cs typeface="Times New Roman" pitchFamily="18" charset="0"/>
              </a:rPr>
              <a:t>Administrative Measures on Registration of Health Foods</a:t>
            </a:r>
            <a:r>
              <a:rPr lang="en-US" altLang="zh-CN" sz="1800" dirty="0" smtClean="0">
                <a:latin typeface="Times New Roman" pitchFamily="18" charset="0"/>
                <a:cs typeface="Times New Roman" pitchFamily="18" charset="0"/>
              </a:rPr>
              <a:t>, Health Foods shall be registered with CFDA. For imported Health Foods, the foreign manufacturer is the only qualified applicant.</a:t>
            </a:r>
          </a:p>
          <a:p>
            <a:pPr marL="0" indent="0">
              <a:lnSpc>
                <a:spcPct val="110000"/>
              </a:lnSpc>
              <a:spcBef>
                <a:spcPts val="0"/>
              </a:spcBef>
              <a:buNone/>
            </a:pPr>
            <a:r>
              <a:rPr lang="en-US" altLang="zh-CN" sz="1800" dirty="0" smtClean="0">
                <a:latin typeface="Times New Roman" pitchFamily="18" charset="0"/>
                <a:cs typeface="Times New Roman" pitchFamily="18" charset="0"/>
              </a:rPr>
              <a:t/>
            </a:r>
            <a:br>
              <a:rPr lang="en-US" altLang="zh-CN" sz="1800" dirty="0" smtClean="0">
                <a:latin typeface="Times New Roman" pitchFamily="18" charset="0"/>
                <a:cs typeface="Times New Roman" pitchFamily="18" charset="0"/>
              </a:rPr>
            </a:br>
            <a:r>
              <a:rPr lang="en-US" altLang="zh-CN" sz="1600" dirty="0" smtClean="0">
                <a:latin typeface="Times New Roman" pitchFamily="18" charset="0"/>
                <a:cs typeface="Times New Roman" pitchFamily="18" charset="0"/>
              </a:rPr>
              <a:t>The documentation required for registration are as follows:</a:t>
            </a:r>
            <a:br>
              <a:rPr lang="en-US" altLang="zh-CN" sz="1600" dirty="0" smtClean="0">
                <a:latin typeface="Times New Roman" pitchFamily="18" charset="0"/>
                <a:cs typeface="Times New Roman" pitchFamily="18" charset="0"/>
              </a:rPr>
            </a:br>
            <a:r>
              <a:rPr lang="en-US" altLang="zh-CN" sz="1600" dirty="0" smtClean="0">
                <a:latin typeface="Times New Roman" pitchFamily="18" charset="0"/>
                <a:cs typeface="Times New Roman" pitchFamily="18" charset="0"/>
              </a:rPr>
              <a:t>1. Registration Application Form;</a:t>
            </a:r>
            <a:br>
              <a:rPr lang="en-US" altLang="zh-CN" sz="1600" dirty="0" smtClean="0">
                <a:latin typeface="Times New Roman" pitchFamily="18" charset="0"/>
                <a:cs typeface="Times New Roman" pitchFamily="18" charset="0"/>
              </a:rPr>
            </a:br>
            <a:r>
              <a:rPr lang="en-US" altLang="zh-CN" sz="1600" dirty="0" smtClean="0">
                <a:latin typeface="Times New Roman" pitchFamily="18" charset="0"/>
                <a:cs typeface="Times New Roman" pitchFamily="18" charset="0"/>
              </a:rPr>
              <a:t>2. Incorporation Certificate;</a:t>
            </a:r>
            <a:br>
              <a:rPr lang="en-US" altLang="zh-CN" sz="1600" dirty="0" smtClean="0">
                <a:latin typeface="Times New Roman" pitchFamily="18" charset="0"/>
                <a:cs typeface="Times New Roman" pitchFamily="18" charset="0"/>
              </a:rPr>
            </a:br>
            <a:r>
              <a:rPr lang="en-US" altLang="zh-CN" sz="1600" dirty="0" smtClean="0">
                <a:latin typeface="Times New Roman" pitchFamily="18" charset="0"/>
                <a:cs typeface="Times New Roman" pitchFamily="18" charset="0"/>
              </a:rPr>
              <a:t>3. Name of the Health Food, along </a:t>
            </a:r>
            <a:r>
              <a:rPr lang="en-US" altLang="zh-CN" sz="1600" dirty="0" smtClean="0">
                <a:latin typeface="Times New Roman" pitchFamily="18" charset="0"/>
                <a:cs typeface="Times New Roman" pitchFamily="18" charset="0"/>
              </a:rPr>
              <a:t>with </a:t>
            </a:r>
            <a:r>
              <a:rPr lang="en-US" altLang="zh-CN" sz="1600" dirty="0" smtClean="0">
                <a:latin typeface="Times New Roman" pitchFamily="18" charset="0"/>
                <a:cs typeface="Times New Roman" pitchFamily="18" charset="0"/>
              </a:rPr>
              <a:t>a search result showing such name is not in the CFDA’s system should also be presented;</a:t>
            </a:r>
            <a:br>
              <a:rPr lang="en-US" altLang="zh-CN" sz="1600" dirty="0" smtClean="0">
                <a:latin typeface="Times New Roman" pitchFamily="18" charset="0"/>
                <a:cs typeface="Times New Roman" pitchFamily="18" charset="0"/>
              </a:rPr>
            </a:br>
            <a:r>
              <a:rPr lang="en-US" altLang="zh-CN" sz="1600" dirty="0" smtClean="0">
                <a:latin typeface="Times New Roman" pitchFamily="18" charset="0"/>
                <a:cs typeface="Times New Roman" pitchFamily="18" charset="0"/>
              </a:rPr>
              <a:t>4. Letter of Guarantee stating the Health Foods do not infringe any existing patent rights;</a:t>
            </a:r>
            <a:br>
              <a:rPr lang="en-US" altLang="zh-CN" sz="1600" dirty="0" smtClean="0">
                <a:latin typeface="Times New Roman" pitchFamily="18" charset="0"/>
                <a:cs typeface="Times New Roman" pitchFamily="18" charset="0"/>
              </a:rPr>
            </a:br>
            <a:r>
              <a:rPr lang="en-US" altLang="zh-CN" sz="1600" dirty="0" smtClean="0">
                <a:latin typeface="Times New Roman" pitchFamily="18" charset="0"/>
                <a:cs typeface="Times New Roman" pitchFamily="18" charset="0"/>
              </a:rPr>
              <a:t>5. Trademark Registration Certificate (if any);</a:t>
            </a:r>
            <a:br>
              <a:rPr lang="en-US" altLang="zh-CN" sz="1600" dirty="0" smtClean="0">
                <a:latin typeface="Times New Roman" pitchFamily="18" charset="0"/>
                <a:cs typeface="Times New Roman" pitchFamily="18" charset="0"/>
              </a:rPr>
            </a:br>
            <a:r>
              <a:rPr lang="en-US" altLang="zh-CN" sz="1600" dirty="0" smtClean="0">
                <a:latin typeface="Times New Roman" pitchFamily="18" charset="0"/>
                <a:cs typeface="Times New Roman" pitchFamily="18" charset="0"/>
              </a:rPr>
              <a:t>6. Research and Development Report of the Health Food (including the development plans, development process, expected results etc.)</a:t>
            </a:r>
            <a:br>
              <a:rPr lang="en-US" altLang="zh-CN" sz="1600" dirty="0" smtClean="0">
                <a:latin typeface="Times New Roman" pitchFamily="18" charset="0"/>
                <a:cs typeface="Times New Roman" pitchFamily="18" charset="0"/>
              </a:rPr>
            </a:br>
            <a:r>
              <a:rPr lang="en-US" altLang="zh-CN" sz="1600" dirty="0" smtClean="0">
                <a:latin typeface="Times New Roman" pitchFamily="18" charset="0"/>
                <a:cs typeface="Times New Roman" pitchFamily="18" charset="0"/>
              </a:rPr>
              <a:t>7. Formula of the Heath Food (including the principal raw materials and accessories) and the supporting materials for the formula; the sources of the raw materials and accessories and the supporting materials for using these raw materials and accessories;</a:t>
            </a:r>
            <a:endParaRPr lang="zh-CN" altLang="zh-CN" sz="1600" u="sng" dirty="0"/>
          </a:p>
        </p:txBody>
      </p:sp>
      <p:sp>
        <p:nvSpPr>
          <p:cNvPr id="6" name="Subtitle 2"/>
          <p:cNvSpPr txBox="1">
            <a:spLocks/>
          </p:cNvSpPr>
          <p:nvPr/>
        </p:nvSpPr>
        <p:spPr>
          <a:xfrm>
            <a:off x="239486" y="6208817"/>
            <a:ext cx="2408711" cy="405740"/>
          </a:xfrm>
          <a:prstGeom prst="rect">
            <a:avLst/>
          </a:prstGeom>
          <a:noFill/>
          <a:ln>
            <a:noFill/>
          </a:ln>
          <a:effectLst>
            <a:outerShdw blurRad="50800" dist="38100" dir="2700000" algn="tl" rotWithShape="0">
              <a:prstClr val="black">
                <a:alpha val="40000"/>
              </a:prstClr>
            </a:outerShdw>
          </a:effectLst>
        </p:spPr>
        <p:txBody>
          <a:bodyPr vert="horz">
            <a:normAutofit/>
          </a:bodyPr>
          <a:lstStyle/>
          <a:p>
            <a:pPr marL="0" marR="0" lvl="0" indent="0" algn="ctr" defTabSz="914400" rtl="0" eaLnBrk="1" fontAlgn="auto" latinLnBrk="0" hangingPunct="1">
              <a:lnSpc>
                <a:spcPct val="100000"/>
              </a:lnSpc>
              <a:spcBef>
                <a:spcPts val="600"/>
              </a:spcBef>
              <a:spcAft>
                <a:spcPts val="0"/>
              </a:spcAft>
              <a:buClr>
                <a:schemeClr val="tx1">
                  <a:shade val="95000"/>
                </a:schemeClr>
              </a:buClr>
              <a:buSzPct val="65000"/>
              <a:buFont typeface="Wingdings 2"/>
              <a:buNone/>
              <a:tabLst/>
              <a:defRPr/>
            </a:pPr>
            <a:r>
              <a:rPr kumimoji="0" lang="en-US" sz="16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Mail@LehmanLaw.com</a:t>
            </a:r>
            <a:endParaRPr kumimoji="0" lang="en-US"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xmlns="" val="32613813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Direct Selling in China</a:t>
            </a:r>
            <a:endParaRPr lang="en-US" dirty="0"/>
          </a:p>
        </p:txBody>
      </p:sp>
      <p:cxnSp>
        <p:nvCxnSpPr>
          <p:cNvPr id="12" name="Straight Connector 11"/>
          <p:cNvCxnSpPr/>
          <p:nvPr/>
        </p:nvCxnSpPr>
        <p:spPr>
          <a:xfrm>
            <a:off x="838199" y="1355196"/>
            <a:ext cx="11353801" cy="15347"/>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pic>
        <p:nvPicPr>
          <p:cNvPr id="16" name="Picture 1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978092" y="5655734"/>
            <a:ext cx="1095375" cy="1095375"/>
          </a:xfrm>
          <a:prstGeom prst="rect">
            <a:avLst/>
          </a:prstGeom>
        </p:spPr>
      </p:pic>
      <p:sp>
        <p:nvSpPr>
          <p:cNvPr id="17" name="Subtitle 2"/>
          <p:cNvSpPr txBox="1">
            <a:spLocks/>
          </p:cNvSpPr>
          <p:nvPr/>
        </p:nvSpPr>
        <p:spPr>
          <a:xfrm>
            <a:off x="435374" y="1624511"/>
            <a:ext cx="10311795" cy="4443779"/>
          </a:xfrm>
          <a:prstGeom prst="rect">
            <a:avLst/>
          </a:prstGeom>
          <a:solidFill>
            <a:srgbClr val="DCE6F2">
              <a:alpha val="10196"/>
            </a:srgbClr>
          </a:solidFill>
          <a:ln>
            <a:solidFill>
              <a:schemeClr val="accent1"/>
            </a:solidFill>
          </a:ln>
          <a:effectLst>
            <a:outerShdw blurRad="50800" dist="38100" dir="2700000" algn="tl" rotWithShape="0">
              <a:prstClr val="black">
                <a:alpha val="40000"/>
              </a:prstClr>
            </a:outerShdw>
          </a:effectLst>
        </p:spPr>
        <p:txBody>
          <a:bodyPr vert="horz" lIns="91440" tIns="45720" rIns="91440" bIns="4572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buNone/>
            </a:pPr>
            <a:r>
              <a:rPr lang="en-US" altLang="zh-CN" sz="3300" b="1" dirty="0" smtClean="0"/>
              <a:t>Registration of Imported Health Foods:</a:t>
            </a:r>
            <a:r>
              <a:rPr lang="en-US" altLang="zh-CN" dirty="0" smtClean="0"/>
              <a:t/>
            </a:r>
            <a:br>
              <a:rPr lang="en-US" altLang="zh-CN" dirty="0" smtClean="0"/>
            </a:br>
            <a:r>
              <a:rPr lang="en-US" altLang="zh-CN" sz="3200" dirty="0" smtClean="0"/>
              <a:t>8.  </a:t>
            </a:r>
            <a:r>
              <a:rPr lang="en-US" altLang="zh-CN" sz="3200" dirty="0" smtClean="0">
                <a:latin typeface="Times New Roman" pitchFamily="18" charset="0"/>
                <a:cs typeface="Times New Roman" pitchFamily="18" charset="0"/>
              </a:rPr>
              <a:t>Functional components /Main components and their contents, and the inspection methods of the Functional components/Main components;</a:t>
            </a:r>
            <a:endParaRPr lang="en-US" altLang="zh-CN" sz="3200" dirty="0" smtClean="0"/>
          </a:p>
          <a:p>
            <a:pPr marL="0" indent="0">
              <a:lnSpc>
                <a:spcPct val="110000"/>
              </a:lnSpc>
              <a:spcBef>
                <a:spcPts val="0"/>
              </a:spcBef>
              <a:buAutoNum type="arabicPeriod" startAt="9"/>
            </a:pPr>
            <a:r>
              <a:rPr lang="en-US" altLang="zh-CN" sz="3200" dirty="0" smtClean="0"/>
              <a:t>  A diagrammatic sketch of the production process and a detailed illustration and relevant research materials;</a:t>
            </a:r>
            <a:br>
              <a:rPr lang="en-US" altLang="zh-CN" sz="3200" dirty="0" smtClean="0"/>
            </a:br>
            <a:r>
              <a:rPr lang="en-US" altLang="zh-CN" sz="3200" dirty="0" smtClean="0"/>
              <a:t>10. Quality Standards and an illustration of the quality standards;</a:t>
            </a:r>
            <a:br>
              <a:rPr lang="en-US" altLang="zh-CN" sz="3200" dirty="0" smtClean="0"/>
            </a:br>
            <a:r>
              <a:rPr lang="en-US" altLang="zh-CN" sz="3200" dirty="0" smtClean="0"/>
              <a:t>11. The types, names, quality standards of the packages which directly contain the products and the supporting materials for such packages;</a:t>
            </a:r>
            <a:br>
              <a:rPr lang="en-US" altLang="zh-CN" sz="3200" dirty="0" smtClean="0"/>
            </a:br>
            <a:r>
              <a:rPr lang="en-US" altLang="zh-CN" sz="3200" dirty="0" smtClean="0"/>
              <a:t>12. Test Report from the Lab listed by CFDA;</a:t>
            </a:r>
            <a:br>
              <a:rPr lang="en-US" altLang="zh-CN" sz="3200" dirty="0" smtClean="0"/>
            </a:br>
            <a:r>
              <a:rPr lang="en-US" altLang="zh-CN" sz="3200" dirty="0" smtClean="0"/>
              <a:t>13. Samples of the Product Label and Product Introductions;</a:t>
            </a:r>
            <a:br>
              <a:rPr lang="en-US" altLang="zh-CN" sz="3200" dirty="0" smtClean="0"/>
            </a:br>
            <a:r>
              <a:rPr lang="en-US" altLang="zh-CN" sz="3200" dirty="0" smtClean="0"/>
              <a:t>14. Other materials;</a:t>
            </a:r>
            <a:br>
              <a:rPr lang="en-US" altLang="zh-CN" sz="3200" dirty="0" smtClean="0"/>
            </a:br>
            <a:r>
              <a:rPr lang="en-US" altLang="zh-CN" sz="3200" dirty="0" smtClean="0"/>
              <a:t>15. Two Units of Packaged Products; </a:t>
            </a:r>
            <a:br>
              <a:rPr lang="en-US" altLang="zh-CN" sz="3200" dirty="0" smtClean="0"/>
            </a:br>
            <a:r>
              <a:rPr lang="en-US" altLang="zh-CN" sz="3200" dirty="0" smtClean="0"/>
              <a:t>16: Certificate issued by foreign country’s competent government authority stating that the foreign manufacturer complies with relevant laws or regulations of such country;</a:t>
            </a:r>
            <a:br>
              <a:rPr lang="en-US" altLang="zh-CN" sz="3200" dirty="0" smtClean="0"/>
            </a:br>
            <a:r>
              <a:rPr lang="en-US" altLang="zh-CN" sz="3200" dirty="0" smtClean="0"/>
              <a:t>17. Registration Certificate of the Representative Office of the foreign manufacturer under the circumstances that the RO on behalf of the foreign manufacturer, file the papers with CFDA.</a:t>
            </a:r>
          </a:p>
          <a:p>
            <a:pPr marL="0" indent="0">
              <a:lnSpc>
                <a:spcPct val="110000"/>
              </a:lnSpc>
              <a:spcBef>
                <a:spcPts val="0"/>
              </a:spcBef>
              <a:buNone/>
            </a:pPr>
            <a:r>
              <a:rPr lang="en-US" altLang="zh-CN" sz="3200" dirty="0" smtClean="0"/>
              <a:t/>
            </a:r>
            <a:br>
              <a:rPr lang="en-US" altLang="zh-CN" sz="3200" dirty="0" smtClean="0"/>
            </a:br>
            <a:r>
              <a:rPr lang="en-US" altLang="zh-CN" sz="3200" dirty="0" smtClean="0"/>
              <a:t>From the date the papers are filed with CFDA, it should take no less than 85 working days to be issued the Registration Certificate. Without the Registration Certificate, Health Foods from outside mainland may not be imported into China. </a:t>
            </a:r>
          </a:p>
          <a:p>
            <a:pPr marL="0" indent="0">
              <a:lnSpc>
                <a:spcPct val="110000"/>
              </a:lnSpc>
              <a:spcBef>
                <a:spcPts val="0"/>
              </a:spcBef>
              <a:buNone/>
            </a:pPr>
            <a:endParaRPr lang="en-US" altLang="zh-CN" sz="3200" dirty="0" smtClean="0"/>
          </a:p>
          <a:p>
            <a:pPr marL="0" indent="0">
              <a:lnSpc>
                <a:spcPct val="110000"/>
              </a:lnSpc>
              <a:spcBef>
                <a:spcPts val="0"/>
              </a:spcBef>
              <a:buNone/>
            </a:pPr>
            <a:r>
              <a:rPr lang="en-US" altLang="zh-CN" sz="3200" dirty="0" smtClean="0"/>
              <a:t>The Certificate will be valid for five years and the applicant shall apply for re-registration before 3 months prior to the expiration date.</a:t>
            </a:r>
            <a:endParaRPr lang="zh-CN" altLang="zh-CN" sz="3200" u="sng" dirty="0"/>
          </a:p>
        </p:txBody>
      </p:sp>
      <p:sp>
        <p:nvSpPr>
          <p:cNvPr id="6" name="Subtitle 2"/>
          <p:cNvSpPr txBox="1">
            <a:spLocks/>
          </p:cNvSpPr>
          <p:nvPr/>
        </p:nvSpPr>
        <p:spPr>
          <a:xfrm>
            <a:off x="239486" y="6208817"/>
            <a:ext cx="2408711" cy="405740"/>
          </a:xfrm>
          <a:prstGeom prst="rect">
            <a:avLst/>
          </a:prstGeom>
          <a:noFill/>
          <a:ln>
            <a:noFill/>
          </a:ln>
          <a:effectLst>
            <a:outerShdw blurRad="50800" dist="38100" dir="2700000" algn="tl" rotWithShape="0">
              <a:prstClr val="black">
                <a:alpha val="40000"/>
              </a:prstClr>
            </a:outerShdw>
          </a:effectLst>
        </p:spPr>
        <p:txBody>
          <a:bodyPr vert="horz">
            <a:normAutofit/>
          </a:bodyPr>
          <a:lstStyle/>
          <a:p>
            <a:pPr marL="0" marR="0" lvl="0" indent="0" algn="ctr" defTabSz="914400" rtl="0" eaLnBrk="1" fontAlgn="auto" latinLnBrk="0" hangingPunct="1">
              <a:lnSpc>
                <a:spcPct val="100000"/>
              </a:lnSpc>
              <a:spcBef>
                <a:spcPts val="600"/>
              </a:spcBef>
              <a:spcAft>
                <a:spcPts val="0"/>
              </a:spcAft>
              <a:buClr>
                <a:schemeClr val="tx1">
                  <a:shade val="95000"/>
                </a:schemeClr>
              </a:buClr>
              <a:buSzPct val="65000"/>
              <a:buFont typeface="Wingdings 2"/>
              <a:buNone/>
              <a:tabLst/>
              <a:defRPr/>
            </a:pPr>
            <a:r>
              <a:rPr kumimoji="0" lang="en-US" sz="16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Mail@LehmanLaw.com</a:t>
            </a:r>
            <a:endParaRPr kumimoji="0" lang="en-US" sz="16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xmlns="" val="32613813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387</TotalTime>
  <Words>1985</Words>
  <Application>Microsoft Office PowerPoint</Application>
  <PresentationFormat>Custom</PresentationFormat>
  <Paragraphs>257</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Apex</vt:lpstr>
      <vt:lpstr>Direct Selling in China</vt:lpstr>
      <vt:lpstr>Company Establishment</vt:lpstr>
      <vt:lpstr>Company Establishment</vt:lpstr>
      <vt:lpstr>Company Establishment</vt:lpstr>
      <vt:lpstr>Taxes for WFOE</vt:lpstr>
      <vt:lpstr>Overview of Direct Selling in China</vt:lpstr>
      <vt:lpstr>Overview of Direct Selling in China</vt:lpstr>
      <vt:lpstr>Overview of Direct Selling in China</vt:lpstr>
      <vt:lpstr>Overview of Direct Selling in China</vt:lpstr>
      <vt:lpstr>Overview of Direct Selling in China</vt:lpstr>
      <vt:lpstr>Overview of Direct Selling in China</vt:lpstr>
      <vt:lpstr>Overview of Direct Selling in China</vt:lpstr>
      <vt:lpstr>Overview of Direct Selling in China</vt:lpstr>
      <vt:lpstr>Overview of Direct Selling in China</vt:lpstr>
      <vt:lpstr>Overview of Direct Selling in China</vt:lpstr>
      <vt:lpstr>Overview of Direct Selling in China</vt:lpstr>
      <vt:lpstr>Overview of Direct Selling in China</vt:lpstr>
      <vt:lpstr>Ban on Pyramid-Selling and Multi-level Marketing</vt:lpstr>
      <vt:lpstr>Ban on Pyramid-Selling and Multi-level Marketing</vt:lpstr>
      <vt:lpstr>Ban on Pyramid-Selling and Multi-level Marketing</vt:lpstr>
      <vt:lpstr>Intellectual Property Protection</vt:lpstr>
      <vt:lpstr>Intellectual Property Protection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Direct Selling in China</dc:title>
  <dc:creator>Jacob Blacklock</dc:creator>
  <cp:lastModifiedBy>jblacklock</cp:lastModifiedBy>
  <cp:revision>42</cp:revision>
  <dcterms:created xsi:type="dcterms:W3CDTF">2014-05-25T14:19:27Z</dcterms:created>
  <dcterms:modified xsi:type="dcterms:W3CDTF">2014-06-04T06:32:41Z</dcterms:modified>
</cp:coreProperties>
</file>